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3"/>
  </p:notesMasterIdLst>
  <p:handoutMasterIdLst>
    <p:handoutMasterId r:id="rId34"/>
  </p:handoutMasterIdLst>
  <p:sldIdLst>
    <p:sldId id="256" r:id="rId5"/>
    <p:sldId id="276" r:id="rId6"/>
    <p:sldId id="278" r:id="rId7"/>
    <p:sldId id="320" r:id="rId8"/>
    <p:sldId id="313" r:id="rId9"/>
    <p:sldId id="319" r:id="rId10"/>
    <p:sldId id="317" r:id="rId11"/>
    <p:sldId id="318" r:id="rId12"/>
    <p:sldId id="314" r:id="rId13"/>
    <p:sldId id="316" r:id="rId14"/>
    <p:sldId id="325" r:id="rId15"/>
    <p:sldId id="336" r:id="rId16"/>
    <p:sldId id="315" r:id="rId17"/>
    <p:sldId id="321" r:id="rId18"/>
    <p:sldId id="312" r:id="rId19"/>
    <p:sldId id="322" r:id="rId20"/>
    <p:sldId id="324" r:id="rId21"/>
    <p:sldId id="326" r:id="rId22"/>
    <p:sldId id="327" r:id="rId23"/>
    <p:sldId id="328" r:id="rId24"/>
    <p:sldId id="329" r:id="rId25"/>
    <p:sldId id="330" r:id="rId26"/>
    <p:sldId id="323" r:id="rId27"/>
    <p:sldId id="332" r:id="rId28"/>
    <p:sldId id="331" r:id="rId29"/>
    <p:sldId id="333" r:id="rId30"/>
    <p:sldId id="335" r:id="rId31"/>
    <p:sldId id="334"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initials="J" lastIdx="24" clrIdx="0"/>
  <p:cmAuthor id="1" name="Rachael K. G. Lieblick" initials="RKG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EEDB"/>
    <a:srgbClr val="FFFF00"/>
    <a:srgbClr val="927B4C"/>
    <a:srgbClr val="003366"/>
    <a:srgbClr val="0087C4"/>
    <a:srgbClr val="00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513" autoAdjust="0"/>
    <p:restoredTop sz="65439" autoAdjust="0"/>
  </p:normalViewPr>
  <p:slideViewPr>
    <p:cSldViewPr>
      <p:cViewPr varScale="1">
        <p:scale>
          <a:sx n="46" d="100"/>
          <a:sy n="46" d="100"/>
        </p:scale>
        <p:origin x="-894" y="-96"/>
      </p:cViewPr>
      <p:guideLst>
        <p:guide orient="horz" pos="2160"/>
        <p:guide pos="2880"/>
      </p:guideLst>
    </p:cSldViewPr>
  </p:slideViewPr>
  <p:outlineViewPr>
    <p:cViewPr>
      <p:scale>
        <a:sx n="33" d="100"/>
        <a:sy n="33" d="100"/>
      </p:scale>
      <p:origin x="36" y="26094"/>
    </p:cViewPr>
  </p:outlineViewPr>
  <p:notesTextViewPr>
    <p:cViewPr>
      <p:scale>
        <a:sx n="100" d="100"/>
        <a:sy n="100" d="100"/>
      </p:scale>
      <p:origin x="0" y="0"/>
    </p:cViewPr>
  </p:notesTextViewPr>
  <p:notesViewPr>
    <p:cSldViewPr>
      <p:cViewPr>
        <p:scale>
          <a:sx n="100" d="100"/>
          <a:sy n="100" d="100"/>
        </p:scale>
        <p:origin x="-732" y="78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31" tIns="45715" rIns="91431" bIns="45715"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31" tIns="45715" rIns="91431" bIns="45715" rtlCol="0"/>
          <a:lstStyle>
            <a:lvl1pPr algn="r">
              <a:defRPr sz="1200"/>
            </a:lvl1pPr>
          </a:lstStyle>
          <a:p>
            <a:pPr>
              <a:defRPr/>
            </a:pPr>
            <a:fld id="{3FA2EAA4-4830-4FE2-938E-910EC6890065}" type="datetimeFigureOut">
              <a:rPr lang="en-US"/>
              <a:pPr>
                <a:defRPr/>
              </a:pPr>
              <a:t>4/19/2012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31" tIns="45715" rIns="91431" bIns="45715"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31" tIns="45715" rIns="91431" bIns="45715" rtlCol="0" anchor="b"/>
          <a:lstStyle>
            <a:lvl1pPr algn="r">
              <a:defRPr sz="1200"/>
            </a:lvl1pPr>
          </a:lstStyle>
          <a:p>
            <a:pPr>
              <a:defRPr/>
            </a:pPr>
            <a:fld id="{CEF9C15F-CB88-47A2-A237-B6353E7C9C6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defRPr sz="1200"/>
            </a:lvl1pPr>
          </a:lstStyle>
          <a:p>
            <a:pPr>
              <a:defRPr/>
            </a:pPr>
            <a:endParaRPr lang="en-US" dirty="0"/>
          </a:p>
        </p:txBody>
      </p:sp>
      <p:sp>
        <p:nvSpPr>
          <p:cNvPr id="92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pPr>
              <a:defRPr/>
            </a:pPr>
            <a:fld id="{F8254FB5-8810-41D7-8C22-A4501D0BA1E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p:spPr>
        <p:txBody>
          <a:bodyPr/>
          <a:lstStyle/>
          <a:p>
            <a:endParaRPr lang="en-US" dirty="0" smtClean="0"/>
          </a:p>
        </p:txBody>
      </p:sp>
      <p:sp>
        <p:nvSpPr>
          <p:cNvPr id="16387" name="Slide Number Placeholder 3"/>
          <p:cNvSpPr>
            <a:spLocks noGrp="1"/>
          </p:cNvSpPr>
          <p:nvPr>
            <p:ph type="sldNum" sz="quarter" idx="5"/>
          </p:nvPr>
        </p:nvSpPr>
        <p:spPr>
          <a:noFill/>
        </p:spPr>
        <p:txBody>
          <a:bodyPr/>
          <a:lstStyle/>
          <a:p>
            <a:fld id="{48424C59-4980-4D45-B473-DF9295C7FDE9}"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pPr marL="228600" indent="-228600">
              <a:buFontTx/>
              <a:buAutoNum type="arabicPeriod"/>
            </a:pPr>
            <a:endParaRPr lang="en-US" dirty="0" smtClean="0"/>
          </a:p>
        </p:txBody>
      </p:sp>
      <p:sp>
        <p:nvSpPr>
          <p:cNvPr id="18435" name="Slide Number Placeholder 3"/>
          <p:cNvSpPr>
            <a:spLocks noGrp="1"/>
          </p:cNvSpPr>
          <p:nvPr>
            <p:ph type="sldNum" sz="quarter" idx="5"/>
          </p:nvPr>
        </p:nvSpPr>
        <p:spPr>
          <a:noFill/>
        </p:spPr>
        <p:txBody>
          <a:bodyPr/>
          <a:lstStyle/>
          <a:p>
            <a:fld id="{DC8F49CC-6B86-4734-85EB-C15BFC2FF91C}"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4"/>
          <p:cNvSpPr>
            <a:spLocks noGrp="1"/>
          </p:cNvSpPr>
          <p:nvPr/>
        </p:nvSpPr>
        <p:spPr bwMode="auto">
          <a:xfrm>
            <a:off x="701675" y="4416425"/>
            <a:ext cx="5607050" cy="4183063"/>
          </a:xfrm>
          <a:prstGeom prst="rect">
            <a:avLst/>
          </a:prstGeom>
          <a:noFill/>
          <a:ln w="9525">
            <a:noFill/>
            <a:miter lim="800000"/>
            <a:headEnd/>
            <a:tailEnd/>
          </a:ln>
        </p:spPr>
        <p:txBody>
          <a:bodyPr/>
          <a:lstStyle/>
          <a:p>
            <a:pPr eaLnBrk="0" hangingPunct="0">
              <a:spcBef>
                <a:spcPct val="30000"/>
              </a:spcBef>
            </a:pPr>
            <a:endParaRPr lang="en-US" sz="1200" dirty="0"/>
          </a:p>
        </p:txBody>
      </p:sp>
      <p:sp>
        <p:nvSpPr>
          <p:cNvPr id="4" name="Notes Placeholder 3"/>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254FB5-8810-41D7-8C22-A4501D0BA1E1}"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254FB5-8810-41D7-8C22-A4501D0BA1E1}" type="slidenum">
              <a:rPr lang="en-US" smtClean="0"/>
              <a:pPr>
                <a:defRPr/>
              </a:pPr>
              <a:t>12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254FB5-8810-41D7-8C22-A4501D0BA1E1}" type="slidenum">
              <a:rPr lang="en-US" smtClean="0"/>
              <a:pPr>
                <a:defRPr/>
              </a:pPr>
              <a:t>13</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254FB5-8810-41D7-8C22-A4501D0BA1E1}" type="slidenum">
              <a:rPr lang="en-US" smtClean="0"/>
              <a:pPr>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5"/>
          <p:cNvSpPr/>
          <p:nvPr userDrawn="1"/>
        </p:nvSpPr>
        <p:spPr>
          <a:xfrm>
            <a:off x="0" y="990600"/>
            <a:ext cx="9144000" cy="685800"/>
          </a:xfrm>
          <a:prstGeom prst="rect">
            <a:avLst/>
          </a:prstGeom>
          <a:solidFill>
            <a:srgbClr val="927B4C">
              <a:alpha val="25000"/>
            </a:srgbClr>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 name="Oval 8"/>
          <p:cNvSpPr/>
          <p:nvPr userDrawn="1"/>
        </p:nvSpPr>
        <p:spPr>
          <a:xfrm>
            <a:off x="6477000" y="304800"/>
            <a:ext cx="2209800" cy="2209800"/>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pic>
        <p:nvPicPr>
          <p:cNvPr id="6" name="Picture 6" descr="state seal PT 871c.eps"/>
          <p:cNvPicPr>
            <a:picLocks noChangeAspect="1"/>
          </p:cNvPicPr>
          <p:nvPr userDrawn="1"/>
        </p:nvPicPr>
        <p:blipFill>
          <a:blip r:embed="rId2" cstate="print"/>
          <a:srcRect/>
          <a:stretch>
            <a:fillRect/>
          </a:stretch>
        </p:blipFill>
        <p:spPr bwMode="auto">
          <a:xfrm>
            <a:off x="6477000" y="304800"/>
            <a:ext cx="2227263" cy="2209800"/>
          </a:xfrm>
          <a:prstGeom prst="rect">
            <a:avLst/>
          </a:prstGeom>
          <a:noFill/>
          <a:ln w="9525">
            <a:noFill/>
            <a:miter lim="800000"/>
            <a:headEnd/>
            <a:tailEnd/>
          </a:ln>
        </p:spPr>
      </p:pic>
      <p:pic>
        <p:nvPicPr>
          <p:cNvPr id="7" name="Picture 7" descr="DMS words graphic.eps"/>
          <p:cNvPicPr>
            <a:picLocks noChangeAspect="1"/>
          </p:cNvPicPr>
          <p:nvPr userDrawn="1"/>
        </p:nvPicPr>
        <p:blipFill>
          <a:blip r:embed="rId3" cstate="print"/>
          <a:srcRect/>
          <a:stretch>
            <a:fillRect/>
          </a:stretch>
        </p:blipFill>
        <p:spPr bwMode="auto">
          <a:xfrm>
            <a:off x="228600" y="228600"/>
            <a:ext cx="1944688" cy="533400"/>
          </a:xfrm>
          <a:prstGeom prst="rect">
            <a:avLst/>
          </a:prstGeom>
          <a:noFill/>
          <a:ln w="9525">
            <a:noFill/>
            <a:miter lim="800000"/>
            <a:headEnd/>
            <a:tailEnd/>
          </a:ln>
        </p:spPr>
      </p:pic>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dirty="0"/>
          </a:p>
        </p:txBody>
      </p:sp>
      <p:sp>
        <p:nvSpPr>
          <p:cNvPr id="5122" name="Rectangle 2"/>
          <p:cNvSpPr>
            <a:spLocks noGrp="1" noChangeArrowheads="1"/>
          </p:cNvSpPr>
          <p:nvPr>
            <p:ph type="ctrTitle"/>
          </p:nvPr>
        </p:nvSpPr>
        <p:spPr>
          <a:xfrm>
            <a:off x="152400" y="987425"/>
            <a:ext cx="6248400" cy="688975"/>
          </a:xfrm>
          <a:noFill/>
          <a:ln>
            <a:noFill/>
          </a:ln>
        </p:spPr>
        <p:txBody>
          <a:bodyPr/>
          <a:lstStyle>
            <a:lvl1pPr algn="l">
              <a:defRPr/>
            </a:lvl1pPr>
          </a:lstStyle>
          <a:p>
            <a:r>
              <a:rPr lang="en-US" dirty="0"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0955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341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19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19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EEDB"/>
        </a:solidFill>
        <a:effectLst/>
      </p:bgPr>
    </p:bg>
    <p:spTree>
      <p:nvGrpSpPr>
        <p:cNvPr id="1" name=""/>
        <p:cNvGrpSpPr/>
        <p:nvPr/>
      </p:nvGrpSpPr>
      <p:grpSpPr>
        <a:xfrm>
          <a:off x="0" y="0"/>
          <a:ext cx="0" cy="0"/>
          <a:chOff x="0" y="0"/>
          <a:chExt cx="0" cy="0"/>
        </a:xfrm>
      </p:grpSpPr>
      <p:sp>
        <p:nvSpPr>
          <p:cNvPr id="7" name="Rectangle 6"/>
          <p:cNvSpPr/>
          <p:nvPr/>
        </p:nvSpPr>
        <p:spPr>
          <a:xfrm>
            <a:off x="0" y="762000"/>
            <a:ext cx="9144000" cy="533400"/>
          </a:xfrm>
          <a:prstGeom prst="rect">
            <a:avLst/>
          </a:prstGeom>
          <a:solidFill>
            <a:srgbClr val="927B4C">
              <a:alpha val="25000"/>
            </a:srgbClr>
          </a:solidFill>
          <a:ln w="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5" name="Oval 14"/>
          <p:cNvSpPr/>
          <p:nvPr/>
        </p:nvSpPr>
        <p:spPr>
          <a:xfrm>
            <a:off x="7848600" y="457200"/>
            <a:ext cx="1143000" cy="1143000"/>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028" name="Rectangle 3"/>
          <p:cNvSpPr>
            <a:spLocks noGrp="1" noChangeArrowheads="1"/>
          </p:cNvSpPr>
          <p:nvPr>
            <p:ph type="body" idx="1"/>
          </p:nvPr>
        </p:nvSpPr>
        <p:spPr bwMode="auto">
          <a:xfrm>
            <a:off x="228600" y="1524000"/>
            <a:ext cx="85344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9" name="Picture 8" descr="DMS words graphic.eps"/>
          <p:cNvPicPr>
            <a:picLocks noChangeAspect="1"/>
          </p:cNvPicPr>
          <p:nvPr/>
        </p:nvPicPr>
        <p:blipFill>
          <a:blip r:embed="rId13" cstate="print"/>
          <a:srcRect/>
          <a:stretch>
            <a:fillRect/>
          </a:stretch>
        </p:blipFill>
        <p:spPr bwMode="auto">
          <a:xfrm>
            <a:off x="152400" y="171450"/>
            <a:ext cx="1524000" cy="417513"/>
          </a:xfrm>
          <a:prstGeom prst="rect">
            <a:avLst/>
          </a:prstGeom>
          <a:noFill/>
          <a:ln w="9525">
            <a:noFill/>
            <a:miter lim="800000"/>
            <a:headEnd/>
            <a:tailEnd/>
          </a:ln>
        </p:spPr>
      </p:pic>
      <p:pic>
        <p:nvPicPr>
          <p:cNvPr id="1030" name="Picture 11" descr="state seal PT 871c.eps"/>
          <p:cNvPicPr>
            <a:picLocks noChangeAspect="1"/>
          </p:cNvPicPr>
          <p:nvPr/>
        </p:nvPicPr>
        <p:blipFill>
          <a:blip r:embed="rId14" cstate="print"/>
          <a:srcRect/>
          <a:stretch>
            <a:fillRect/>
          </a:stretch>
        </p:blipFill>
        <p:spPr bwMode="auto">
          <a:xfrm>
            <a:off x="7848600" y="457200"/>
            <a:ext cx="1152525" cy="1143000"/>
          </a:xfrm>
          <a:prstGeom prst="rect">
            <a:avLst/>
          </a:prstGeom>
          <a:noFill/>
          <a:ln w="9525">
            <a:noFill/>
            <a:miter lim="800000"/>
            <a:headEnd/>
            <a:tailEnd/>
          </a:ln>
        </p:spPr>
      </p:pic>
      <p:sp>
        <p:nvSpPr>
          <p:cNvPr id="1031" name="Rectangle 2"/>
          <p:cNvSpPr>
            <a:spLocks noGrp="1" noChangeArrowheads="1"/>
          </p:cNvSpPr>
          <p:nvPr>
            <p:ph type="title"/>
          </p:nvPr>
        </p:nvSpPr>
        <p:spPr bwMode="auto">
          <a:xfrm>
            <a:off x="152400" y="685800"/>
            <a:ext cx="88392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TextBox 4"/>
          <p:cNvSpPr txBox="1">
            <a:spLocks noChangeArrowheads="1"/>
          </p:cNvSpPr>
          <p:nvPr userDrawn="1"/>
        </p:nvSpPr>
        <p:spPr bwMode="auto">
          <a:xfrm>
            <a:off x="8229600" y="6248400"/>
            <a:ext cx="533400" cy="369888"/>
          </a:xfrm>
          <a:prstGeom prst="rect">
            <a:avLst/>
          </a:prstGeom>
          <a:noFill/>
          <a:ln w="9525">
            <a:noFill/>
            <a:miter lim="800000"/>
            <a:headEnd/>
            <a:tailEnd/>
          </a:ln>
        </p:spPr>
        <p:txBody>
          <a:bodyPr>
            <a:spAutoFit/>
          </a:bodyPr>
          <a:lstStyle/>
          <a:p>
            <a:pPr>
              <a:defRPr/>
            </a:pPr>
            <a:fld id="{4DE68200-B3A2-49DA-BB6A-FE323B263D56}" type="slidenum">
              <a:rPr lang="en-US">
                <a:solidFill>
                  <a:schemeClr val="bg2"/>
                </a:solidFill>
              </a:rPr>
              <a:pPr>
                <a:defRPr/>
              </a:pPr>
              <a:t>‹#›</a:t>
            </a:fld>
            <a:endParaRPr lang="en-US"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fontAlgn="base">
        <a:spcBef>
          <a:spcPct val="0"/>
        </a:spcBef>
        <a:spcAft>
          <a:spcPct val="0"/>
        </a:spcAft>
        <a:defRPr sz="3200" b="1">
          <a:solidFill>
            <a:srgbClr val="927B4C"/>
          </a:solidFill>
          <a:latin typeface="+mj-lt"/>
          <a:ea typeface="+mj-ea"/>
          <a:cs typeface="+mj-cs"/>
        </a:defRPr>
      </a:lvl1pPr>
      <a:lvl2pPr algn="l" rtl="0" fontAlgn="base">
        <a:spcBef>
          <a:spcPct val="0"/>
        </a:spcBef>
        <a:spcAft>
          <a:spcPct val="0"/>
        </a:spcAft>
        <a:defRPr sz="3200" b="1">
          <a:solidFill>
            <a:srgbClr val="927B4C"/>
          </a:solidFill>
          <a:latin typeface="Gill Sans MT" pitchFamily="34" charset="0"/>
        </a:defRPr>
      </a:lvl2pPr>
      <a:lvl3pPr algn="l" rtl="0" fontAlgn="base">
        <a:spcBef>
          <a:spcPct val="0"/>
        </a:spcBef>
        <a:spcAft>
          <a:spcPct val="0"/>
        </a:spcAft>
        <a:defRPr sz="3200" b="1">
          <a:solidFill>
            <a:srgbClr val="927B4C"/>
          </a:solidFill>
          <a:latin typeface="Gill Sans MT" pitchFamily="34" charset="0"/>
        </a:defRPr>
      </a:lvl3pPr>
      <a:lvl4pPr algn="l" rtl="0" fontAlgn="base">
        <a:spcBef>
          <a:spcPct val="0"/>
        </a:spcBef>
        <a:spcAft>
          <a:spcPct val="0"/>
        </a:spcAft>
        <a:defRPr sz="3200" b="1">
          <a:solidFill>
            <a:srgbClr val="927B4C"/>
          </a:solidFill>
          <a:latin typeface="Gill Sans MT" pitchFamily="34" charset="0"/>
        </a:defRPr>
      </a:lvl4pPr>
      <a:lvl5pPr algn="l" rtl="0" fontAlgn="base">
        <a:spcBef>
          <a:spcPct val="0"/>
        </a:spcBef>
        <a:spcAft>
          <a:spcPct val="0"/>
        </a:spcAft>
        <a:defRPr sz="3200" b="1">
          <a:solidFill>
            <a:srgbClr val="927B4C"/>
          </a:solidFill>
          <a:latin typeface="Gill Sans MT" pitchFamily="34" charset="0"/>
        </a:defRPr>
      </a:lvl5pPr>
      <a:lvl6pPr marL="457200" algn="l" rtl="0" eaLnBrk="1" fontAlgn="base" hangingPunct="1">
        <a:spcBef>
          <a:spcPct val="0"/>
        </a:spcBef>
        <a:spcAft>
          <a:spcPct val="0"/>
        </a:spcAft>
        <a:defRPr sz="4400" b="1">
          <a:solidFill>
            <a:srgbClr val="0087C4"/>
          </a:solidFill>
          <a:latin typeface="Gill Sans MT" pitchFamily="34" charset="0"/>
        </a:defRPr>
      </a:lvl6pPr>
      <a:lvl7pPr marL="914400" algn="l" rtl="0" eaLnBrk="1" fontAlgn="base" hangingPunct="1">
        <a:spcBef>
          <a:spcPct val="0"/>
        </a:spcBef>
        <a:spcAft>
          <a:spcPct val="0"/>
        </a:spcAft>
        <a:defRPr sz="4400" b="1">
          <a:solidFill>
            <a:srgbClr val="0087C4"/>
          </a:solidFill>
          <a:latin typeface="Gill Sans MT" pitchFamily="34" charset="0"/>
        </a:defRPr>
      </a:lvl7pPr>
      <a:lvl8pPr marL="1371600" algn="l" rtl="0" eaLnBrk="1" fontAlgn="base" hangingPunct="1">
        <a:spcBef>
          <a:spcPct val="0"/>
        </a:spcBef>
        <a:spcAft>
          <a:spcPct val="0"/>
        </a:spcAft>
        <a:defRPr sz="4400" b="1">
          <a:solidFill>
            <a:srgbClr val="0087C4"/>
          </a:solidFill>
          <a:latin typeface="Gill Sans MT" pitchFamily="34" charset="0"/>
        </a:defRPr>
      </a:lvl8pPr>
      <a:lvl9pPr marL="1828800" algn="l" rtl="0" eaLnBrk="1" fontAlgn="base" hangingPunct="1">
        <a:spcBef>
          <a:spcPct val="0"/>
        </a:spcBef>
        <a:spcAft>
          <a:spcPct val="0"/>
        </a:spcAft>
        <a:defRPr sz="4400" b="1">
          <a:solidFill>
            <a:srgbClr val="0087C4"/>
          </a:solidFill>
          <a:latin typeface="Gill Sans MT" pitchFamily="34" charset="0"/>
        </a:defRPr>
      </a:lvl9pPr>
    </p:titleStyle>
    <p:bodyStyle>
      <a:lvl1pPr marL="342900" indent="-342900" algn="l" rtl="0" fontAlgn="base">
        <a:spcBef>
          <a:spcPct val="20000"/>
        </a:spcBef>
        <a:spcAft>
          <a:spcPct val="0"/>
        </a:spcAft>
        <a:buChar char="•"/>
        <a:defRPr sz="3200">
          <a:solidFill>
            <a:srgbClr val="595959"/>
          </a:solidFill>
          <a:latin typeface="+mn-lt"/>
          <a:ea typeface="+mn-ea"/>
          <a:cs typeface="+mn-cs"/>
        </a:defRPr>
      </a:lvl1pPr>
      <a:lvl2pPr marL="742950" indent="-285750" algn="l" rtl="0" fontAlgn="base">
        <a:spcBef>
          <a:spcPct val="20000"/>
        </a:spcBef>
        <a:spcAft>
          <a:spcPct val="0"/>
        </a:spcAft>
        <a:buChar char="–"/>
        <a:defRPr sz="2800">
          <a:solidFill>
            <a:srgbClr val="595959"/>
          </a:solidFill>
          <a:latin typeface="+mn-lt"/>
        </a:defRPr>
      </a:lvl2pPr>
      <a:lvl3pPr marL="1143000" indent="-228600" algn="l" rtl="0" fontAlgn="base">
        <a:spcBef>
          <a:spcPct val="20000"/>
        </a:spcBef>
        <a:spcAft>
          <a:spcPct val="0"/>
        </a:spcAft>
        <a:buChar char="•"/>
        <a:defRPr sz="2400">
          <a:solidFill>
            <a:srgbClr val="595959"/>
          </a:solidFill>
          <a:latin typeface="+mn-lt"/>
        </a:defRPr>
      </a:lvl3pPr>
      <a:lvl4pPr marL="1600200" indent="-228600" algn="l" rtl="0" fontAlgn="base">
        <a:spcBef>
          <a:spcPct val="20000"/>
        </a:spcBef>
        <a:spcAft>
          <a:spcPct val="0"/>
        </a:spcAft>
        <a:buChar char="–"/>
        <a:defRPr sz="2000">
          <a:solidFill>
            <a:srgbClr val="595959"/>
          </a:solidFill>
          <a:latin typeface="+mn-lt"/>
        </a:defRPr>
      </a:lvl4pPr>
      <a:lvl5pPr marL="2057400" indent="-228600" algn="l" rtl="0" fontAlgn="base">
        <a:spcBef>
          <a:spcPct val="20000"/>
        </a:spcBef>
        <a:spcAft>
          <a:spcPct val="0"/>
        </a:spcAft>
        <a:buChar char="»"/>
        <a:defRPr sz="2000">
          <a:solidFill>
            <a:srgbClr val="595959"/>
          </a:solidFill>
          <a:latin typeface="+mn-lt"/>
        </a:defRPr>
      </a:lvl5pPr>
      <a:lvl6pPr marL="2514600" indent="-228600" algn="l" rtl="0" eaLnBrk="1" fontAlgn="base" hangingPunct="1">
        <a:spcBef>
          <a:spcPct val="20000"/>
        </a:spcBef>
        <a:spcAft>
          <a:spcPct val="0"/>
        </a:spcAft>
        <a:buChar char="»"/>
        <a:defRPr sz="2000">
          <a:solidFill>
            <a:srgbClr val="003366"/>
          </a:solidFill>
          <a:latin typeface="+mn-lt"/>
        </a:defRPr>
      </a:lvl6pPr>
      <a:lvl7pPr marL="2971800" indent="-228600" algn="l" rtl="0" eaLnBrk="1" fontAlgn="base" hangingPunct="1">
        <a:spcBef>
          <a:spcPct val="20000"/>
        </a:spcBef>
        <a:spcAft>
          <a:spcPct val="0"/>
        </a:spcAft>
        <a:buChar char="»"/>
        <a:defRPr sz="2000">
          <a:solidFill>
            <a:srgbClr val="003366"/>
          </a:solidFill>
          <a:latin typeface="+mn-lt"/>
        </a:defRPr>
      </a:lvl7pPr>
      <a:lvl8pPr marL="3429000" indent="-228600" algn="l" rtl="0" eaLnBrk="1" fontAlgn="base" hangingPunct="1">
        <a:spcBef>
          <a:spcPct val="20000"/>
        </a:spcBef>
        <a:spcAft>
          <a:spcPct val="0"/>
        </a:spcAft>
        <a:buChar char="»"/>
        <a:defRPr sz="2000">
          <a:solidFill>
            <a:srgbClr val="003366"/>
          </a:solidFill>
          <a:latin typeface="+mn-lt"/>
        </a:defRPr>
      </a:lvl8pPr>
      <a:lvl9pPr marL="3886200" indent="-228600" algn="l" rtl="0" eaLnBrk="1" fontAlgn="base" hangingPunct="1">
        <a:spcBef>
          <a:spcPct val="20000"/>
        </a:spcBef>
        <a:spcAft>
          <a:spcPct val="0"/>
        </a:spcAft>
        <a:buChar char="»"/>
        <a:defRPr sz="2000">
          <a:solidFill>
            <a:srgbClr val="0033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0" y="2667000"/>
            <a:ext cx="9144000" cy="1470025"/>
          </a:xfrm>
        </p:spPr>
        <p:txBody>
          <a:bodyPr/>
          <a:lstStyle/>
          <a:p>
            <a:pPr algn="ctr"/>
            <a:r>
              <a:rPr lang="en-US" sz="4000" dirty="0" smtClean="0"/>
              <a:t>BENEFITS OVERVIEW</a:t>
            </a:r>
          </a:p>
        </p:txBody>
      </p:sp>
      <p:pic>
        <p:nvPicPr>
          <p:cNvPr id="4" name="Picture 7" descr="main page graphic"/>
          <p:cNvPicPr>
            <a:picLocks noChangeAspect="1" noChangeArrowheads="1"/>
          </p:cNvPicPr>
          <p:nvPr/>
        </p:nvPicPr>
        <p:blipFill>
          <a:blip r:embed="rId3" cstate="print"/>
          <a:srcRect/>
          <a:stretch>
            <a:fillRect/>
          </a:stretch>
        </p:blipFill>
        <p:spPr bwMode="auto">
          <a:xfrm>
            <a:off x="0" y="4781550"/>
            <a:ext cx="9144000" cy="1943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 / Blue Shield </a:t>
            </a:r>
            <a:endParaRPr lang="en-US" dirty="0"/>
          </a:p>
        </p:txBody>
      </p:sp>
      <p:sp>
        <p:nvSpPr>
          <p:cNvPr id="3" name="Content Placeholder 2"/>
          <p:cNvSpPr>
            <a:spLocks noGrp="1"/>
          </p:cNvSpPr>
          <p:nvPr>
            <p:ph idx="1"/>
          </p:nvPr>
        </p:nvSpPr>
        <p:spPr/>
        <p:txBody>
          <a:bodyPr/>
          <a:lstStyle/>
          <a:p>
            <a:pPr eaLnBrk="1" hangingPunct="1"/>
            <a:r>
              <a:rPr lang="en-US" dirty="0" smtClean="0"/>
              <a:t>Offers world wide coverage and no restrictions on providers</a:t>
            </a:r>
          </a:p>
          <a:p>
            <a:pPr eaLnBrk="1" hangingPunct="1"/>
            <a:r>
              <a:rPr lang="en-US" dirty="0" smtClean="0"/>
              <a:t>Co-pays, coinsurance and deductibles</a:t>
            </a:r>
          </a:p>
          <a:p>
            <a:pPr eaLnBrk="1" hangingPunct="1"/>
            <a:r>
              <a:rPr lang="en-US" dirty="0" smtClean="0"/>
              <a:t>Costs vary based on network or non network coverage</a:t>
            </a:r>
          </a:p>
          <a:p>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Blue Cross/Blue Shield Summary of Bene</a:t>
            </a:r>
            <a:r>
              <a:rPr lang="en-US" dirty="0" smtClean="0"/>
              <a:t>fits</a:t>
            </a:r>
            <a:endParaRPr lang="en-US" dirty="0"/>
          </a:p>
        </p:txBody>
      </p:sp>
      <p:sp>
        <p:nvSpPr>
          <p:cNvPr id="3" name="Content Placeholder 2"/>
          <p:cNvSpPr>
            <a:spLocks noGrp="1"/>
          </p:cNvSpPr>
          <p:nvPr>
            <p:ph idx="1"/>
          </p:nvPr>
        </p:nvSpPr>
        <p:spPr/>
        <p:txBody>
          <a:bodyPr/>
          <a:lstStyle/>
          <a:p>
            <a:pPr eaLnBrk="1" hangingPunct="1">
              <a:lnSpc>
                <a:spcPct val="80000"/>
              </a:lnSpc>
            </a:pPr>
            <a:r>
              <a:rPr lang="en-US" sz="2800" u="sng" dirty="0" smtClean="0"/>
              <a:t>Network:</a:t>
            </a:r>
          </a:p>
          <a:p>
            <a:pPr lvl="1" eaLnBrk="1" hangingPunct="1">
              <a:lnSpc>
                <a:spcPct val="80000"/>
              </a:lnSpc>
            </a:pPr>
            <a:r>
              <a:rPr lang="en-US" sz="2400" dirty="0" smtClean="0"/>
              <a:t>Office visits are </a:t>
            </a:r>
            <a:r>
              <a:rPr lang="en-US" sz="2400" dirty="0" smtClean="0"/>
              <a:t>$20 </a:t>
            </a:r>
            <a:r>
              <a:rPr lang="en-US" sz="2400" dirty="0" smtClean="0"/>
              <a:t>primary care, </a:t>
            </a:r>
            <a:r>
              <a:rPr lang="en-US" sz="2400" dirty="0" smtClean="0"/>
              <a:t>$40 specialty</a:t>
            </a:r>
            <a:endParaRPr lang="en-US" sz="2400" dirty="0" smtClean="0"/>
          </a:p>
          <a:p>
            <a:pPr lvl="1" eaLnBrk="1" hangingPunct="1">
              <a:lnSpc>
                <a:spcPct val="80000"/>
              </a:lnSpc>
            </a:pPr>
            <a:r>
              <a:rPr lang="en-US" sz="2400" dirty="0" smtClean="0"/>
              <a:t>Calendar year deductible</a:t>
            </a:r>
          </a:p>
          <a:p>
            <a:pPr lvl="2" eaLnBrk="1" hangingPunct="1">
              <a:lnSpc>
                <a:spcPct val="80000"/>
              </a:lnSpc>
            </a:pPr>
            <a:r>
              <a:rPr lang="en-US" sz="2000" dirty="0" smtClean="0"/>
              <a:t>$250 individual</a:t>
            </a:r>
          </a:p>
          <a:p>
            <a:pPr lvl="2" eaLnBrk="1" hangingPunct="1">
              <a:lnSpc>
                <a:spcPct val="80000"/>
              </a:lnSpc>
            </a:pPr>
            <a:r>
              <a:rPr lang="en-US" sz="2000" dirty="0" smtClean="0"/>
              <a:t>$500 family</a:t>
            </a:r>
          </a:p>
          <a:p>
            <a:pPr eaLnBrk="1" hangingPunct="1">
              <a:lnSpc>
                <a:spcPct val="80000"/>
              </a:lnSpc>
            </a:pPr>
            <a:r>
              <a:rPr lang="en-US" sz="2800" u="sng" dirty="0" smtClean="0"/>
              <a:t>Non-network:</a:t>
            </a:r>
          </a:p>
          <a:p>
            <a:pPr lvl="1" eaLnBrk="1" hangingPunct="1">
              <a:lnSpc>
                <a:spcPct val="80000"/>
              </a:lnSpc>
            </a:pPr>
            <a:r>
              <a:rPr lang="en-US" sz="2400" dirty="0" smtClean="0"/>
              <a:t>Office visits are 40% of allowance plus difference between charge and allowance</a:t>
            </a:r>
          </a:p>
          <a:p>
            <a:pPr lvl="1" eaLnBrk="1" hangingPunct="1">
              <a:lnSpc>
                <a:spcPct val="80000"/>
              </a:lnSpc>
            </a:pPr>
            <a:r>
              <a:rPr lang="en-US" sz="2400" dirty="0" smtClean="0"/>
              <a:t>Calendar year deductible</a:t>
            </a:r>
          </a:p>
          <a:p>
            <a:pPr lvl="2" eaLnBrk="1" hangingPunct="1">
              <a:lnSpc>
                <a:spcPct val="80000"/>
              </a:lnSpc>
            </a:pPr>
            <a:r>
              <a:rPr lang="en-US" sz="2000" dirty="0" smtClean="0"/>
              <a:t>$750 individual</a:t>
            </a:r>
          </a:p>
          <a:p>
            <a:pPr lvl="2" eaLnBrk="1" hangingPunct="1">
              <a:lnSpc>
                <a:spcPct val="80000"/>
              </a:lnSpc>
            </a:pPr>
            <a:r>
              <a:rPr lang="en-US" sz="2000" dirty="0" smtClean="0"/>
              <a:t>$1,500 family</a:t>
            </a:r>
          </a:p>
          <a:p>
            <a:pPr lvl="1" eaLnBrk="1" hangingPunct="1">
              <a:lnSpc>
                <a:spcPct val="80000"/>
              </a:lnSpc>
            </a:pPr>
            <a:r>
              <a:rPr lang="en-US" sz="2400" dirty="0" smtClean="0"/>
              <a:t>Employee must file the claim</a:t>
            </a:r>
          </a:p>
          <a:p>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Cross/Blue Shield Summary of Benefits</a:t>
            </a:r>
            <a:endParaRPr lang="en-US" dirty="0"/>
          </a:p>
        </p:txBody>
      </p:sp>
      <p:sp>
        <p:nvSpPr>
          <p:cNvPr id="3" name="Content Placeholder 2"/>
          <p:cNvSpPr>
            <a:spLocks noGrp="1"/>
          </p:cNvSpPr>
          <p:nvPr>
            <p:ph idx="1"/>
          </p:nvPr>
        </p:nvSpPr>
        <p:spPr>
          <a:xfrm>
            <a:off x="228600" y="1524000"/>
            <a:ext cx="8534400" cy="4419600"/>
          </a:xfrm>
        </p:spPr>
        <p:txBody>
          <a:bodyPr/>
          <a:lstStyle/>
          <a:p>
            <a:pPr eaLnBrk="1" hangingPunct="1">
              <a:lnSpc>
                <a:spcPct val="90000"/>
              </a:lnSpc>
            </a:pPr>
            <a:r>
              <a:rPr lang="en-US" sz="2800" dirty="0" smtClean="0"/>
              <a:t>Prescription drugs (30 day supply)</a:t>
            </a:r>
          </a:p>
          <a:p>
            <a:pPr lvl="1" eaLnBrk="1" hangingPunct="1">
              <a:lnSpc>
                <a:spcPct val="90000"/>
              </a:lnSpc>
            </a:pPr>
            <a:r>
              <a:rPr lang="en-US" sz="2400" dirty="0" smtClean="0"/>
              <a:t>$7 for generic</a:t>
            </a:r>
          </a:p>
          <a:p>
            <a:pPr lvl="1" eaLnBrk="1" hangingPunct="1">
              <a:lnSpc>
                <a:spcPct val="90000"/>
              </a:lnSpc>
            </a:pPr>
            <a:r>
              <a:rPr lang="en-US" sz="2400" dirty="0" smtClean="0"/>
              <a:t>$30 for preferred drugs (contact provider for list)</a:t>
            </a:r>
          </a:p>
          <a:p>
            <a:pPr lvl="1" eaLnBrk="1" hangingPunct="1">
              <a:lnSpc>
                <a:spcPct val="90000"/>
              </a:lnSpc>
            </a:pPr>
            <a:r>
              <a:rPr lang="en-US" sz="2400" dirty="0" smtClean="0"/>
              <a:t>$50 for non-preferred</a:t>
            </a:r>
          </a:p>
          <a:p>
            <a:pPr eaLnBrk="1" hangingPunct="1">
              <a:lnSpc>
                <a:spcPct val="90000"/>
              </a:lnSpc>
            </a:pPr>
            <a:r>
              <a:rPr lang="en-US" sz="2800" dirty="0" smtClean="0"/>
              <a:t>90 day mail order supply</a:t>
            </a:r>
          </a:p>
          <a:p>
            <a:pPr lvl="1" eaLnBrk="1" hangingPunct="1">
              <a:lnSpc>
                <a:spcPct val="90000"/>
              </a:lnSpc>
            </a:pPr>
            <a:r>
              <a:rPr lang="en-US" sz="2400" dirty="0" smtClean="0"/>
              <a:t>$14 for generic</a:t>
            </a:r>
          </a:p>
          <a:p>
            <a:pPr lvl="1" eaLnBrk="1" hangingPunct="1">
              <a:lnSpc>
                <a:spcPct val="90000"/>
              </a:lnSpc>
            </a:pPr>
            <a:r>
              <a:rPr lang="en-US" sz="2400" dirty="0" smtClean="0"/>
              <a:t>$60 for preferred drugs (contact provider for list)</a:t>
            </a:r>
          </a:p>
          <a:p>
            <a:pPr lvl="1" eaLnBrk="1" hangingPunct="1">
              <a:lnSpc>
                <a:spcPct val="90000"/>
              </a:lnSpc>
            </a:pPr>
            <a:r>
              <a:rPr lang="en-US" sz="2400" dirty="0" smtClean="0"/>
              <a:t>$100 for non-preferred</a:t>
            </a:r>
          </a:p>
          <a:p>
            <a:pPr eaLnBrk="1" hangingPunct="1">
              <a:lnSpc>
                <a:spcPct val="90000"/>
              </a:lnSpc>
            </a:pPr>
            <a:r>
              <a:rPr lang="en-US" sz="2800" dirty="0" smtClean="0"/>
              <a:t>$100 Health Screening Allowance (not applicable to dependents)</a:t>
            </a:r>
          </a:p>
          <a:p>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BC/BS Pre-existing Condition Exclusion </a:t>
            </a:r>
            <a:endParaRPr lang="en-US" dirty="0"/>
          </a:p>
        </p:txBody>
      </p:sp>
      <p:sp>
        <p:nvSpPr>
          <p:cNvPr id="3" name="Content Placeholder 2"/>
          <p:cNvSpPr>
            <a:spLocks noGrp="1"/>
          </p:cNvSpPr>
          <p:nvPr>
            <p:ph idx="1"/>
          </p:nvPr>
        </p:nvSpPr>
        <p:spPr/>
        <p:txBody>
          <a:bodyPr/>
          <a:lstStyle/>
          <a:p>
            <a:pPr eaLnBrk="1" hangingPunct="1"/>
            <a:r>
              <a:rPr lang="en-US" dirty="0" smtClean="0"/>
              <a:t>Any medical services received within 6 months prior to the coverage effective date are excluded for the first 12 months of coverage</a:t>
            </a:r>
          </a:p>
          <a:p>
            <a:pPr eaLnBrk="1" hangingPunct="1"/>
            <a:r>
              <a:rPr lang="en-US" dirty="0" smtClean="0"/>
              <a:t>Requests for “waiver of pre-existing conditions” may be submitted to People First if you have satisfied the pre-existing condition exclusion under prior health insurance coverage and have not had a loss of coverage that exceeds 63 days</a:t>
            </a:r>
          </a:p>
          <a:p>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Investor HMO and PPO</a:t>
            </a:r>
            <a:endParaRPr lang="en-US" dirty="0"/>
          </a:p>
        </p:txBody>
      </p:sp>
      <p:sp>
        <p:nvSpPr>
          <p:cNvPr id="3" name="Content Placeholder 2"/>
          <p:cNvSpPr>
            <a:spLocks noGrp="1"/>
          </p:cNvSpPr>
          <p:nvPr>
            <p:ph idx="1"/>
          </p:nvPr>
        </p:nvSpPr>
        <p:spPr/>
        <p:txBody>
          <a:bodyPr/>
          <a:lstStyle/>
          <a:p>
            <a:pPr eaLnBrk="1" hangingPunct="1"/>
            <a:r>
              <a:rPr lang="en-US" dirty="0" smtClean="0"/>
              <a:t>Higher deductible and increased coinsurance; lower employee premium</a:t>
            </a:r>
          </a:p>
          <a:p>
            <a:pPr eaLnBrk="1" hangingPunct="1"/>
            <a:r>
              <a:rPr lang="en-US" dirty="0" smtClean="0"/>
              <a:t>Bi-weekly Premium</a:t>
            </a:r>
          </a:p>
          <a:p>
            <a:pPr lvl="1" eaLnBrk="1" hangingPunct="1"/>
            <a:r>
              <a:rPr lang="en-US" dirty="0" smtClean="0"/>
              <a:t>Individual - $7.50</a:t>
            </a:r>
          </a:p>
          <a:p>
            <a:pPr lvl="1" eaLnBrk="1" hangingPunct="1"/>
            <a:r>
              <a:rPr lang="en-US" dirty="0" smtClean="0"/>
              <a:t>Family - $32.15</a:t>
            </a:r>
          </a:p>
          <a:p>
            <a:pPr eaLnBrk="1" hangingPunct="1"/>
            <a:r>
              <a:rPr lang="en-US" dirty="0" smtClean="0"/>
              <a:t>Annual Deductible </a:t>
            </a:r>
          </a:p>
          <a:p>
            <a:pPr lvl="1" eaLnBrk="1" hangingPunct="1"/>
            <a:r>
              <a:rPr lang="en-US" dirty="0" smtClean="0"/>
              <a:t>Individual - $1,250</a:t>
            </a:r>
          </a:p>
          <a:p>
            <a:pPr lvl="1" eaLnBrk="1" hangingPunct="1"/>
            <a:r>
              <a:rPr lang="en-US" dirty="0" smtClean="0"/>
              <a:t>Family - $2,500</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Investor HMO or PPO</a:t>
            </a:r>
            <a:endParaRPr lang="en-US" dirty="0"/>
          </a:p>
        </p:txBody>
      </p:sp>
      <p:sp>
        <p:nvSpPr>
          <p:cNvPr id="3" name="Content Placeholder 2"/>
          <p:cNvSpPr>
            <a:spLocks noGrp="1"/>
          </p:cNvSpPr>
          <p:nvPr>
            <p:ph idx="1"/>
          </p:nvPr>
        </p:nvSpPr>
        <p:spPr>
          <a:xfrm>
            <a:off x="228600" y="1371600"/>
            <a:ext cx="8534400" cy="3581400"/>
          </a:xfrm>
        </p:spPr>
        <p:txBody>
          <a:bodyPr/>
          <a:lstStyle/>
          <a:p>
            <a:pPr eaLnBrk="1" hangingPunct="1">
              <a:lnSpc>
                <a:spcPct val="90000"/>
              </a:lnSpc>
              <a:buNone/>
            </a:pPr>
            <a:r>
              <a:rPr lang="en-US" sz="2800" b="1" dirty="0" smtClean="0"/>
              <a:t>Health Savings Account </a:t>
            </a:r>
          </a:p>
          <a:p>
            <a:pPr>
              <a:lnSpc>
                <a:spcPct val="90000"/>
              </a:lnSpc>
            </a:pPr>
            <a:r>
              <a:rPr lang="en-US" sz="2800" dirty="0" smtClean="0"/>
              <a:t>Health Savings Account is regulated under IRS Publication 502</a:t>
            </a:r>
          </a:p>
          <a:p>
            <a:pPr eaLnBrk="1" hangingPunct="1">
              <a:lnSpc>
                <a:spcPct val="90000"/>
              </a:lnSpc>
            </a:pPr>
            <a:r>
              <a:rPr lang="en-US" sz="2800" dirty="0" smtClean="0"/>
              <a:t>Pre-tax savings account for medical purposes</a:t>
            </a:r>
          </a:p>
          <a:p>
            <a:pPr eaLnBrk="1" hangingPunct="1">
              <a:lnSpc>
                <a:spcPct val="90000"/>
              </a:lnSpc>
            </a:pPr>
            <a:r>
              <a:rPr lang="en-US" sz="2800" dirty="0" smtClean="0"/>
              <a:t>Account accumulates interest on balances and can roll over to be saved for future use</a:t>
            </a:r>
          </a:p>
          <a:p>
            <a:pPr eaLnBrk="1" hangingPunct="1">
              <a:lnSpc>
                <a:spcPct val="90000"/>
              </a:lnSpc>
            </a:pPr>
            <a:r>
              <a:rPr lang="en-US" sz="2800" dirty="0" smtClean="0"/>
              <a:t>Yearly Contribution:</a:t>
            </a:r>
          </a:p>
          <a:p>
            <a:pPr eaLnBrk="1" hangingPunct="1">
              <a:lnSpc>
                <a:spcPct val="90000"/>
              </a:lnSpc>
            </a:pPr>
            <a:endParaRPr lang="en-US" dirty="0" smtClean="0"/>
          </a:p>
          <a:p>
            <a:pPr eaLnBrk="1" hangingPunct="1">
              <a:lnSpc>
                <a:spcPct val="90000"/>
              </a:lnSpc>
              <a:buFontTx/>
              <a:buNone/>
            </a:pPr>
            <a:endParaRPr lang="en-US" sz="2000" dirty="0" smtClean="0"/>
          </a:p>
          <a:p>
            <a:pPr>
              <a:lnSpc>
                <a:spcPct val="90000"/>
              </a:lnSpc>
              <a:buNone/>
            </a:pPr>
            <a:r>
              <a:rPr lang="en-US" sz="2000" dirty="0" smtClean="0"/>
              <a:t> </a:t>
            </a:r>
          </a:p>
          <a:p>
            <a:pPr eaLnBrk="1" hangingPunct="1">
              <a:lnSpc>
                <a:spcPct val="90000"/>
              </a:lnSpc>
              <a:buFontTx/>
              <a:buNone/>
            </a:pPr>
            <a:r>
              <a:rPr lang="en-US" sz="2000" dirty="0" smtClean="0"/>
              <a:t> </a:t>
            </a:r>
          </a:p>
          <a:p>
            <a:pPr eaLnBrk="1" hangingPunct="1">
              <a:lnSpc>
                <a:spcPct val="90000"/>
              </a:lnSpc>
              <a:buFontTx/>
              <a:buNone/>
            </a:pPr>
            <a:r>
              <a:rPr lang="en-US" sz="2000" dirty="0" smtClean="0"/>
              <a:t>*Participants 55 and older can contribute an extra $700/year</a:t>
            </a:r>
          </a:p>
          <a:p>
            <a:endParaRPr lang="en-US" dirty="0"/>
          </a:p>
        </p:txBody>
      </p:sp>
      <p:graphicFrame>
        <p:nvGraphicFramePr>
          <p:cNvPr id="4" name="Table 3"/>
          <p:cNvGraphicFramePr>
            <a:graphicFrameLocks noGrp="1"/>
          </p:cNvGraphicFramePr>
          <p:nvPr/>
        </p:nvGraphicFramePr>
        <p:xfrm>
          <a:off x="1143000" y="4572000"/>
          <a:ext cx="6096000" cy="11887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solidFill>
                      <a:srgbClr val="F1EED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Individual</a:t>
                      </a:r>
                    </a:p>
                  </a:txBody>
                  <a:tcPr horzOverflow="overflow">
                    <a:solidFill>
                      <a:srgbClr val="F1EED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Family</a:t>
                      </a:r>
                    </a:p>
                  </a:txBody>
                  <a:tcPr horzOverflow="overflow">
                    <a:solidFill>
                      <a:srgbClr val="F1EEDB"/>
                    </a:solidFill>
                  </a:tcPr>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Employee</a:t>
                      </a:r>
                    </a:p>
                  </a:txBody>
                  <a:tcPr horzOverflow="overflow">
                    <a:solidFill>
                      <a:srgbClr val="F1EED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$2,400</a:t>
                      </a:r>
                    </a:p>
                  </a:txBody>
                  <a:tcPr horzOverflow="overflow">
                    <a:solidFill>
                      <a:srgbClr val="F1EED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$4,800</a:t>
                      </a:r>
                    </a:p>
                  </a:txBody>
                  <a:tcPr horzOverflow="overflow">
                    <a:solidFill>
                      <a:srgbClr val="F1EEDB"/>
                    </a:solidFill>
                  </a:tcPr>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Employer</a:t>
                      </a:r>
                    </a:p>
                  </a:txBody>
                  <a:tcPr horzOverflow="overflow">
                    <a:solidFill>
                      <a:srgbClr val="F1EED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$500</a:t>
                      </a:r>
                    </a:p>
                  </a:txBody>
                  <a:tcPr horzOverflow="overflow">
                    <a:solidFill>
                      <a:srgbClr val="F1EEDB"/>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$1,000</a:t>
                      </a:r>
                    </a:p>
                  </a:txBody>
                  <a:tcPr horzOverflow="overflow">
                    <a:solidFill>
                      <a:srgbClr val="F1EEDB"/>
                    </a:solidFill>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Term Life Insurance</a:t>
            </a:r>
            <a:endParaRPr lang="en-US" dirty="0"/>
          </a:p>
        </p:txBody>
      </p:sp>
      <p:sp>
        <p:nvSpPr>
          <p:cNvPr id="3" name="Content Placeholder 2"/>
          <p:cNvSpPr>
            <a:spLocks noGrp="1"/>
          </p:cNvSpPr>
          <p:nvPr>
            <p:ph idx="1"/>
          </p:nvPr>
        </p:nvSpPr>
        <p:spPr>
          <a:xfrm>
            <a:off x="228600" y="1828800"/>
            <a:ext cx="8534400" cy="3581400"/>
          </a:xfrm>
        </p:spPr>
        <p:txBody>
          <a:bodyPr/>
          <a:lstStyle/>
          <a:p>
            <a:pPr eaLnBrk="1" hangingPunct="1">
              <a:lnSpc>
                <a:spcPct val="90000"/>
              </a:lnSpc>
            </a:pPr>
            <a:r>
              <a:rPr lang="en-US" dirty="0" smtClean="0"/>
              <a:t>Underwritten by Minnesota Life</a:t>
            </a:r>
          </a:p>
          <a:p>
            <a:pPr eaLnBrk="1" hangingPunct="1">
              <a:lnSpc>
                <a:spcPct val="90000"/>
              </a:lnSpc>
            </a:pPr>
            <a:r>
              <a:rPr lang="en-US" dirty="0" smtClean="0"/>
              <a:t>The State offers free Basic Life insurance for all full-time employees. The benefit is $25, 000.</a:t>
            </a:r>
          </a:p>
          <a:p>
            <a:pPr eaLnBrk="1" hangingPunct="1">
              <a:lnSpc>
                <a:spcPct val="90000"/>
              </a:lnSpc>
            </a:pPr>
            <a:r>
              <a:rPr lang="en-US" dirty="0" smtClean="0"/>
              <a:t>Accidental Death and Dismemberment coverage equal to Basic Term coverage</a:t>
            </a:r>
          </a:p>
          <a:p>
            <a:pPr eaLnBrk="1" hangingPunct="1">
              <a:lnSpc>
                <a:spcPct val="90000"/>
              </a:lnSpc>
            </a:pPr>
            <a:r>
              <a:rPr lang="en-US" dirty="0" smtClean="0"/>
              <a:t>Coverage provided for employee only</a:t>
            </a:r>
          </a:p>
          <a:p>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Term Life Insurance</a:t>
            </a:r>
            <a:endParaRPr lang="en-US" dirty="0"/>
          </a:p>
        </p:txBody>
      </p:sp>
      <p:sp>
        <p:nvSpPr>
          <p:cNvPr id="3" name="Content Placeholder 2"/>
          <p:cNvSpPr>
            <a:spLocks noGrp="1"/>
          </p:cNvSpPr>
          <p:nvPr>
            <p:ph idx="1"/>
          </p:nvPr>
        </p:nvSpPr>
        <p:spPr/>
        <p:txBody>
          <a:bodyPr/>
          <a:lstStyle/>
          <a:p>
            <a:pPr eaLnBrk="1" hangingPunct="1"/>
            <a:r>
              <a:rPr lang="en-US" dirty="0" smtClean="0"/>
              <a:t>Optional coverage available 1-5 times base annual earnings, up to a maximum of $500,000</a:t>
            </a:r>
          </a:p>
          <a:p>
            <a:pPr eaLnBrk="1" hangingPunct="1"/>
            <a:r>
              <a:rPr lang="en-US" dirty="0" smtClean="0"/>
              <a:t>Optional Term Life includes Accidental Death and Dismemberment coverage</a:t>
            </a:r>
          </a:p>
          <a:p>
            <a:pPr eaLnBrk="1" hangingPunct="1"/>
            <a:r>
              <a:rPr lang="en-US" dirty="0" smtClean="0"/>
              <a:t>Coverage over 500,00 or for six times or seven times salary requires proof of good health</a:t>
            </a:r>
          </a:p>
          <a:p>
            <a:pPr eaLnBrk="1" hangingPunct="1"/>
            <a:r>
              <a:rPr lang="en-US" dirty="0" smtClean="0"/>
              <a:t>Coverage provided for employee only</a:t>
            </a:r>
          </a:p>
          <a:p>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Spending Accounts</a:t>
            </a:r>
            <a:endParaRPr lang="en-US" dirty="0"/>
          </a:p>
        </p:txBody>
      </p:sp>
      <p:sp>
        <p:nvSpPr>
          <p:cNvPr id="3" name="Content Placeholder 2"/>
          <p:cNvSpPr>
            <a:spLocks noGrp="1"/>
          </p:cNvSpPr>
          <p:nvPr>
            <p:ph idx="1"/>
          </p:nvPr>
        </p:nvSpPr>
        <p:spPr/>
        <p:txBody>
          <a:bodyPr/>
          <a:lstStyle/>
          <a:p>
            <a:pPr eaLnBrk="1" hangingPunct="1"/>
            <a:r>
              <a:rPr lang="en-US" sz="2800" dirty="0" smtClean="0"/>
              <a:t>Medical Reimbursement </a:t>
            </a:r>
          </a:p>
          <a:p>
            <a:pPr lvl="1" eaLnBrk="1" hangingPunct="1"/>
            <a:r>
              <a:rPr lang="en-US" sz="2400" dirty="0" smtClean="0"/>
              <a:t>Minimum annual election $60; maximum $5,000</a:t>
            </a:r>
          </a:p>
          <a:p>
            <a:pPr lvl="1" eaLnBrk="1" hangingPunct="1"/>
            <a:r>
              <a:rPr lang="en-US" sz="2400" dirty="0" smtClean="0"/>
              <a:t>For tax deductible medical expenses</a:t>
            </a:r>
          </a:p>
          <a:p>
            <a:pPr eaLnBrk="1" hangingPunct="1"/>
            <a:r>
              <a:rPr lang="en-US" sz="2800" dirty="0" smtClean="0"/>
              <a:t>Dependent Care Reimbursement</a:t>
            </a:r>
          </a:p>
          <a:p>
            <a:pPr lvl="1" eaLnBrk="1" hangingPunct="1"/>
            <a:r>
              <a:rPr lang="en-US" sz="2400" dirty="0" smtClean="0"/>
              <a:t>Minimum annual election $60; maximum $5,000</a:t>
            </a:r>
          </a:p>
          <a:p>
            <a:pPr lvl="1" eaLnBrk="1" hangingPunct="1"/>
            <a:r>
              <a:rPr lang="en-US" sz="2400" dirty="0" smtClean="0"/>
              <a:t>For expenses that are required to allow you and your spouse to be gainfully employed</a:t>
            </a:r>
          </a:p>
          <a:p>
            <a:pPr eaLnBrk="1" hangingPunct="1"/>
            <a:r>
              <a:rPr lang="en-US" sz="2800" dirty="0" smtClean="0"/>
              <a:t>For both accounts: “Use it or lose it” and file claims directly with People First</a:t>
            </a:r>
          </a:p>
          <a:p>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Insurance Providers</a:t>
            </a:r>
            <a:endParaRPr lang="en-US" dirty="0"/>
          </a:p>
        </p:txBody>
      </p:sp>
      <p:sp>
        <p:nvSpPr>
          <p:cNvPr id="3" name="Content Placeholder 2"/>
          <p:cNvSpPr>
            <a:spLocks noGrp="1"/>
          </p:cNvSpPr>
          <p:nvPr>
            <p:ph idx="1"/>
          </p:nvPr>
        </p:nvSpPr>
        <p:spPr>
          <a:xfrm>
            <a:off x="228600" y="1676400"/>
            <a:ext cx="8534400" cy="3581400"/>
          </a:xfrm>
        </p:spPr>
        <p:txBody>
          <a:bodyPr/>
          <a:lstStyle/>
          <a:p>
            <a:pPr eaLnBrk="1" hangingPunct="1"/>
            <a:r>
              <a:rPr lang="en-US" dirty="0" smtClean="0"/>
              <a:t>American Dental Plan (HMO and Indemnity)</a:t>
            </a:r>
          </a:p>
          <a:p>
            <a:pPr eaLnBrk="1" hangingPunct="1"/>
            <a:r>
              <a:rPr lang="en-US" dirty="0" smtClean="0"/>
              <a:t>Ameritas (Indemnity)</a:t>
            </a:r>
          </a:p>
          <a:p>
            <a:pPr eaLnBrk="1" hangingPunct="1"/>
            <a:r>
              <a:rPr lang="en-US" dirty="0" smtClean="0"/>
              <a:t>Assurant (HMO and Indemnity)</a:t>
            </a:r>
          </a:p>
          <a:p>
            <a:pPr eaLnBrk="1" hangingPunct="1"/>
            <a:r>
              <a:rPr lang="en-US" dirty="0" smtClean="0"/>
              <a:t>Cigna (HMO)</a:t>
            </a:r>
          </a:p>
          <a:p>
            <a:pPr eaLnBrk="1" hangingPunct="1"/>
            <a:r>
              <a:rPr lang="en-US" dirty="0" smtClean="0"/>
              <a:t>Comp Benefits (HMO and PPO)</a:t>
            </a:r>
          </a:p>
          <a:p>
            <a:pPr eaLnBrk="1" hangingPunct="1"/>
            <a:r>
              <a:rPr lang="en-US" dirty="0" smtClean="0"/>
              <a:t>United Dental (HMO)</a:t>
            </a:r>
          </a:p>
          <a:p>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1"/>
          </p:nvPr>
        </p:nvSpPr>
        <p:spPr>
          <a:xfrm>
            <a:off x="304800" y="1371600"/>
            <a:ext cx="8305800" cy="5257800"/>
          </a:xfrm>
        </p:spPr>
        <p:txBody>
          <a:bodyPr/>
          <a:lstStyle/>
          <a:p>
            <a:pPr eaLnBrk="1" hangingPunct="1"/>
            <a:r>
              <a:rPr lang="en-US" sz="2800" dirty="0" smtClean="0"/>
              <a:t>Offered through the State of Florida</a:t>
            </a:r>
          </a:p>
          <a:p>
            <a:pPr eaLnBrk="1" hangingPunct="1"/>
            <a:endParaRPr lang="en-US" sz="2800" dirty="0" smtClean="0"/>
          </a:p>
          <a:p>
            <a:pPr eaLnBrk="1" hangingPunct="1"/>
            <a:r>
              <a:rPr lang="en-US" sz="2800" dirty="0" smtClean="0"/>
              <a:t>Administered through People First</a:t>
            </a:r>
          </a:p>
          <a:p>
            <a:pPr eaLnBrk="1" hangingPunct="1"/>
            <a:endParaRPr lang="en-US" sz="2800" dirty="0" smtClean="0"/>
          </a:p>
          <a:p>
            <a:pPr eaLnBrk="1" hangingPunct="1"/>
            <a:r>
              <a:rPr lang="en-US" sz="2800" dirty="0" smtClean="0"/>
              <a:t>Can waive pre-tax on health and life insurance</a:t>
            </a:r>
          </a:p>
          <a:p>
            <a:pPr eaLnBrk="1" hangingPunct="1"/>
            <a:endParaRPr lang="en-US" sz="2800" dirty="0" smtClean="0"/>
          </a:p>
          <a:p>
            <a:pPr eaLnBrk="1" hangingPunct="1"/>
            <a:r>
              <a:rPr lang="en-US" sz="2800" dirty="0" smtClean="0"/>
              <a:t>Supplemental plans and flexible spending accounts are available only on a pre-tax basis</a:t>
            </a:r>
          </a:p>
          <a:p>
            <a:endParaRPr lang="en-US" sz="2400" dirty="0" smtClean="0"/>
          </a:p>
          <a:p>
            <a:endParaRPr lang="en-US" sz="2400" dirty="0" smtClean="0"/>
          </a:p>
          <a:p>
            <a:pPr>
              <a:buFontTx/>
              <a:buNone/>
            </a:pPr>
            <a:endParaRPr lang="en-US" sz="2400" dirty="0" smtClean="0"/>
          </a:p>
        </p:txBody>
      </p:sp>
      <p:sp>
        <p:nvSpPr>
          <p:cNvPr id="17410" name="Rectangle 2"/>
          <p:cNvSpPr>
            <a:spLocks noGrp="1" noChangeArrowheads="1"/>
          </p:cNvSpPr>
          <p:nvPr>
            <p:ph type="title"/>
          </p:nvPr>
        </p:nvSpPr>
        <p:spPr/>
        <p:txBody>
          <a:bodyPr/>
          <a:lstStyle/>
          <a:p>
            <a:r>
              <a:rPr lang="en-US" dirty="0" smtClean="0"/>
              <a:t>Pre-Tax Program</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Insurance Plans</a:t>
            </a:r>
            <a:endParaRPr lang="en-US" dirty="0"/>
          </a:p>
        </p:txBody>
      </p:sp>
      <p:sp>
        <p:nvSpPr>
          <p:cNvPr id="3" name="Content Placeholder 2"/>
          <p:cNvSpPr>
            <a:spLocks noGrp="1"/>
          </p:cNvSpPr>
          <p:nvPr>
            <p:ph idx="1"/>
          </p:nvPr>
        </p:nvSpPr>
        <p:spPr/>
        <p:txBody>
          <a:bodyPr/>
          <a:lstStyle/>
          <a:p>
            <a:pPr eaLnBrk="1" hangingPunct="1"/>
            <a:r>
              <a:rPr lang="en-US" sz="2800" dirty="0" smtClean="0"/>
              <a:t>Pre-paid plans</a:t>
            </a:r>
          </a:p>
          <a:p>
            <a:pPr lvl="1" eaLnBrk="1" hangingPunct="1"/>
            <a:r>
              <a:rPr lang="en-US" sz="2400" dirty="0" smtClean="0"/>
              <a:t>Must select a dentist from participating provider list</a:t>
            </a:r>
          </a:p>
          <a:p>
            <a:pPr lvl="1" eaLnBrk="1" hangingPunct="1"/>
            <a:r>
              <a:rPr lang="en-US" sz="2400" dirty="0" smtClean="0"/>
              <a:t>Two routine cleanings per year provided with coverage or office visit co-pay</a:t>
            </a:r>
          </a:p>
          <a:p>
            <a:pPr lvl="2" eaLnBrk="1" hangingPunct="1"/>
            <a:r>
              <a:rPr lang="en-US" sz="2000" dirty="0" smtClean="0"/>
              <a:t>Routine x-rays</a:t>
            </a:r>
          </a:p>
          <a:p>
            <a:pPr lvl="2" eaLnBrk="1" hangingPunct="1"/>
            <a:r>
              <a:rPr lang="en-US" sz="2000" dirty="0" smtClean="0"/>
              <a:t>Orthodontia benefits</a:t>
            </a:r>
          </a:p>
          <a:p>
            <a:pPr lvl="2" eaLnBrk="1" hangingPunct="1"/>
            <a:r>
              <a:rPr lang="en-US" sz="2000" dirty="0" smtClean="0"/>
              <a:t>Expenses for preventative and restorative care vary by company</a:t>
            </a:r>
          </a:p>
          <a:p>
            <a:pPr lvl="2" eaLnBrk="1" hangingPunct="1"/>
            <a:r>
              <a:rPr lang="en-US" sz="2000" dirty="0" smtClean="0"/>
              <a:t>No deductibles </a:t>
            </a:r>
          </a:p>
          <a:p>
            <a:pPr lvl="2" eaLnBrk="1" hangingPunct="1"/>
            <a:r>
              <a:rPr lang="en-US" sz="2000" dirty="0" smtClean="0"/>
              <a:t>No claims to file</a:t>
            </a:r>
          </a:p>
          <a:p>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Dental Insurance Plans</a:t>
            </a:r>
            <a:endParaRPr lang="en-US" dirty="0"/>
          </a:p>
        </p:txBody>
      </p:sp>
      <p:sp>
        <p:nvSpPr>
          <p:cNvPr id="3" name="Content Placeholder 2"/>
          <p:cNvSpPr>
            <a:spLocks noGrp="1"/>
          </p:cNvSpPr>
          <p:nvPr>
            <p:ph idx="1"/>
          </p:nvPr>
        </p:nvSpPr>
        <p:spPr/>
        <p:txBody>
          <a:bodyPr/>
          <a:lstStyle/>
          <a:p>
            <a:pPr eaLnBrk="1" hangingPunct="1"/>
            <a:r>
              <a:rPr lang="en-US" dirty="0" smtClean="0"/>
              <a:t>Indemnity, Insured or DPPO Plans</a:t>
            </a:r>
          </a:p>
          <a:p>
            <a:pPr lvl="1" eaLnBrk="1" hangingPunct="1"/>
            <a:r>
              <a:rPr lang="en-US" dirty="0" smtClean="0"/>
              <a:t>May choose any dentist you want</a:t>
            </a:r>
          </a:p>
          <a:p>
            <a:pPr lvl="1" eaLnBrk="1" hangingPunct="1"/>
            <a:r>
              <a:rPr lang="en-US" dirty="0" smtClean="0"/>
              <a:t>More out of pocket expense</a:t>
            </a:r>
          </a:p>
          <a:p>
            <a:pPr lvl="1" eaLnBrk="1" hangingPunct="1"/>
            <a:r>
              <a:rPr lang="en-US" dirty="0" smtClean="0"/>
              <a:t>Coinsurance, deductibles and maximum annual benefits</a:t>
            </a:r>
          </a:p>
          <a:p>
            <a:pPr lvl="1" eaLnBrk="1" hangingPunct="1"/>
            <a:r>
              <a:rPr lang="en-US" dirty="0" smtClean="0"/>
              <a:t>DPPO plan provides two routine cleanings per year provided with coverage or office visit co-pay</a:t>
            </a:r>
          </a:p>
          <a:p>
            <a:pPr lvl="1" eaLnBrk="1" hangingPunct="1"/>
            <a:r>
              <a:rPr lang="en-US" dirty="0" smtClean="0"/>
              <a:t>Coverage and cost vary by company</a:t>
            </a:r>
          </a:p>
          <a:p>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Insurance </a:t>
            </a:r>
            <a:endParaRPr lang="en-US" dirty="0"/>
          </a:p>
        </p:txBody>
      </p:sp>
      <p:sp>
        <p:nvSpPr>
          <p:cNvPr id="3" name="Content Placeholder 2"/>
          <p:cNvSpPr>
            <a:spLocks noGrp="1"/>
          </p:cNvSpPr>
          <p:nvPr>
            <p:ph idx="1"/>
          </p:nvPr>
        </p:nvSpPr>
        <p:spPr>
          <a:xfrm>
            <a:off x="304800" y="1752600"/>
            <a:ext cx="8534400" cy="3581400"/>
          </a:xfrm>
        </p:spPr>
        <p:txBody>
          <a:bodyPr/>
          <a:lstStyle/>
          <a:p>
            <a:pPr eaLnBrk="1" hangingPunct="1"/>
            <a:r>
              <a:rPr lang="en-US" dirty="0" smtClean="0"/>
              <a:t>Offered through Comp Benefits (Humana)</a:t>
            </a:r>
          </a:p>
          <a:p>
            <a:pPr eaLnBrk="1" hangingPunct="1"/>
            <a:r>
              <a:rPr lang="en-US" dirty="0" smtClean="0"/>
              <a:t>Exam Plus </a:t>
            </a:r>
          </a:p>
          <a:p>
            <a:pPr eaLnBrk="1" hangingPunct="1"/>
            <a:r>
              <a:rPr lang="en-US" dirty="0" smtClean="0"/>
              <a:t>Materials Only</a:t>
            </a:r>
          </a:p>
          <a:p>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Pre-tax Benefits (Continued)</a:t>
            </a:r>
            <a:endParaRPr lang="en-US" dirty="0"/>
          </a:p>
        </p:txBody>
      </p:sp>
      <p:sp>
        <p:nvSpPr>
          <p:cNvPr id="3" name="Content Placeholder 2"/>
          <p:cNvSpPr>
            <a:spLocks noGrp="1"/>
          </p:cNvSpPr>
          <p:nvPr>
            <p:ph idx="1"/>
          </p:nvPr>
        </p:nvSpPr>
        <p:spPr/>
        <p:txBody>
          <a:bodyPr/>
          <a:lstStyle/>
          <a:p>
            <a:pPr eaLnBrk="1" hangingPunct="1">
              <a:lnSpc>
                <a:spcPct val="90000"/>
              </a:lnSpc>
            </a:pPr>
            <a:r>
              <a:rPr lang="en-US" dirty="0" smtClean="0"/>
              <a:t>Hospital/Cancer Insurance</a:t>
            </a:r>
          </a:p>
          <a:p>
            <a:pPr lvl="1" eaLnBrk="1" hangingPunct="1">
              <a:lnSpc>
                <a:spcPct val="90000"/>
              </a:lnSpc>
            </a:pPr>
            <a:r>
              <a:rPr lang="en-US" dirty="0" smtClean="0"/>
              <a:t>Supplemental income for out of pocket expenses</a:t>
            </a:r>
          </a:p>
          <a:p>
            <a:pPr lvl="1" eaLnBrk="1" hangingPunct="1">
              <a:lnSpc>
                <a:spcPct val="90000"/>
              </a:lnSpc>
            </a:pPr>
            <a:r>
              <a:rPr lang="en-US" dirty="0" smtClean="0"/>
              <a:t>Paid directly to you or hospital</a:t>
            </a:r>
          </a:p>
          <a:p>
            <a:pPr lvl="1" eaLnBrk="1" hangingPunct="1">
              <a:lnSpc>
                <a:spcPct val="90000"/>
              </a:lnSpc>
            </a:pPr>
            <a:r>
              <a:rPr lang="en-US" dirty="0" smtClean="0"/>
              <a:t>Companies: Gabor, AFLAC, Alta and Colonial</a:t>
            </a:r>
          </a:p>
          <a:p>
            <a:pPr eaLnBrk="1" hangingPunct="1">
              <a:lnSpc>
                <a:spcPct val="90000"/>
              </a:lnSpc>
            </a:pPr>
            <a:r>
              <a:rPr lang="en-US" dirty="0" smtClean="0"/>
              <a:t>Short Term Disability</a:t>
            </a:r>
          </a:p>
          <a:p>
            <a:pPr lvl="1" eaLnBrk="1" hangingPunct="1">
              <a:lnSpc>
                <a:spcPct val="90000"/>
              </a:lnSpc>
            </a:pPr>
            <a:r>
              <a:rPr lang="en-US" dirty="0" smtClean="0"/>
              <a:t>Supplemental income for illness or accident</a:t>
            </a:r>
          </a:p>
          <a:p>
            <a:pPr lvl="1" eaLnBrk="1" hangingPunct="1">
              <a:lnSpc>
                <a:spcPct val="90000"/>
              </a:lnSpc>
            </a:pPr>
            <a:r>
              <a:rPr lang="en-US" dirty="0" smtClean="0"/>
              <a:t>Benefit plans: 6, 12 or 24 months</a:t>
            </a:r>
          </a:p>
          <a:p>
            <a:pPr lvl="1" eaLnBrk="1" hangingPunct="1">
              <a:lnSpc>
                <a:spcPct val="90000"/>
              </a:lnSpc>
            </a:pPr>
            <a:r>
              <a:rPr lang="en-US" dirty="0" smtClean="0"/>
              <a:t>0-180 day elimination period</a:t>
            </a: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Qualifying Status Change</a:t>
            </a:r>
            <a:endParaRPr lang="en-US" dirty="0"/>
          </a:p>
        </p:txBody>
      </p:sp>
      <p:sp>
        <p:nvSpPr>
          <p:cNvPr id="3" name="Content Placeholder 2"/>
          <p:cNvSpPr>
            <a:spLocks noGrp="1"/>
          </p:cNvSpPr>
          <p:nvPr>
            <p:ph idx="1"/>
          </p:nvPr>
        </p:nvSpPr>
        <p:spPr/>
        <p:txBody>
          <a:bodyPr/>
          <a:lstStyle/>
          <a:p>
            <a:pPr eaLnBrk="1" hangingPunct="1"/>
            <a:r>
              <a:rPr lang="en-US" dirty="0" smtClean="0"/>
              <a:t>Participants have 31 calendar days following a qualifying event (e.g. marriage, divorce, birth or adoption, death of spouse or dependent, loss of coverage, etc.) to make a change to their coverage</a:t>
            </a:r>
          </a:p>
          <a:p>
            <a:pPr eaLnBrk="1" hangingPunct="1"/>
            <a:r>
              <a:rPr lang="en-US" dirty="0" smtClean="0"/>
              <a:t>Pre-tax participants may make changes only if a qualifying status change occurs or during the annual open enrollment</a:t>
            </a:r>
          </a:p>
          <a:p>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Enrollment</a:t>
            </a:r>
            <a:endParaRPr lang="en-US" dirty="0"/>
          </a:p>
        </p:txBody>
      </p:sp>
      <p:sp>
        <p:nvSpPr>
          <p:cNvPr id="3" name="Content Placeholder 2"/>
          <p:cNvSpPr>
            <a:spLocks noGrp="1"/>
          </p:cNvSpPr>
          <p:nvPr>
            <p:ph idx="1"/>
          </p:nvPr>
        </p:nvSpPr>
        <p:spPr/>
        <p:txBody>
          <a:bodyPr/>
          <a:lstStyle/>
          <a:p>
            <a:pPr eaLnBrk="1" hangingPunct="1"/>
            <a:r>
              <a:rPr lang="en-US" dirty="0" smtClean="0"/>
              <a:t>Every year around September/October</a:t>
            </a:r>
          </a:p>
          <a:p>
            <a:pPr eaLnBrk="1" hangingPunct="1"/>
            <a:r>
              <a:rPr lang="en-US" dirty="0" smtClean="0"/>
              <a:t>For pre-tax insurance programs only</a:t>
            </a:r>
          </a:p>
          <a:p>
            <a:pPr eaLnBrk="1" hangingPunct="1"/>
            <a:r>
              <a:rPr lang="en-US" dirty="0" smtClean="0"/>
              <a:t>Employee can choose to make any changes, additions, or deletions during this time</a:t>
            </a:r>
          </a:p>
          <a:p>
            <a:pPr eaLnBrk="1" hangingPunct="1"/>
            <a:r>
              <a:rPr lang="en-US" dirty="0" smtClean="0"/>
              <a:t>All changes made during the open enrollment period are effective January 1</a:t>
            </a:r>
            <a:r>
              <a:rPr lang="en-US" baseline="30000" dirty="0" smtClean="0"/>
              <a:t>st</a:t>
            </a:r>
            <a:r>
              <a:rPr lang="en-US" dirty="0" smtClean="0"/>
              <a:t> of the following year</a:t>
            </a:r>
          </a:p>
          <a:p>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Assistance Program </a:t>
            </a:r>
            <a:endParaRPr lang="en-US" dirty="0"/>
          </a:p>
        </p:txBody>
      </p:sp>
      <p:sp>
        <p:nvSpPr>
          <p:cNvPr id="3" name="Content Placeholder 2"/>
          <p:cNvSpPr>
            <a:spLocks noGrp="1"/>
          </p:cNvSpPr>
          <p:nvPr>
            <p:ph idx="1"/>
          </p:nvPr>
        </p:nvSpPr>
        <p:spPr/>
        <p:txBody>
          <a:bodyPr/>
          <a:lstStyle/>
          <a:p>
            <a:pPr algn="ctr">
              <a:buFontTx/>
              <a:buNone/>
            </a:pPr>
            <a:r>
              <a:rPr lang="en-US" sz="2400" b="1" dirty="0" smtClean="0"/>
              <a:t>Cost Free – Confidential – Convenient</a:t>
            </a:r>
          </a:p>
          <a:p>
            <a:pPr algn="ctr">
              <a:buFontTx/>
              <a:buNone/>
            </a:pPr>
            <a:endParaRPr lang="en-US" sz="1400" b="1" dirty="0" smtClean="0"/>
          </a:p>
          <a:p>
            <a:pPr lvl="1"/>
            <a:r>
              <a:rPr lang="en-US" sz="2000" dirty="0" smtClean="0"/>
              <a:t>Difficulties in Relationships</a:t>
            </a:r>
          </a:p>
          <a:p>
            <a:pPr lvl="1"/>
            <a:r>
              <a:rPr lang="en-US" sz="2000" dirty="0" smtClean="0"/>
              <a:t>Emotional/Psychological Issues</a:t>
            </a:r>
          </a:p>
          <a:p>
            <a:pPr lvl="1"/>
            <a:r>
              <a:rPr lang="en-US" sz="2000" dirty="0" smtClean="0"/>
              <a:t>Stress &amp; Anxiety Issues with Work or Family</a:t>
            </a:r>
          </a:p>
          <a:p>
            <a:pPr lvl="1"/>
            <a:r>
              <a:rPr lang="en-US" sz="2000" dirty="0" smtClean="0"/>
              <a:t>Alcohol &amp; Drug Abuse</a:t>
            </a:r>
          </a:p>
          <a:p>
            <a:pPr lvl="1"/>
            <a:r>
              <a:rPr lang="en-US" sz="2000" dirty="0" smtClean="0"/>
              <a:t>Grief Issues</a:t>
            </a:r>
          </a:p>
          <a:p>
            <a:pPr lvl="1"/>
            <a:r>
              <a:rPr lang="en-US" sz="2000" dirty="0" smtClean="0"/>
              <a:t>Personal &amp; Life Improvement</a:t>
            </a:r>
          </a:p>
          <a:p>
            <a:pPr lvl="1"/>
            <a:r>
              <a:rPr lang="en-US" sz="2000" dirty="0" smtClean="0"/>
              <a:t>Depression</a:t>
            </a:r>
          </a:p>
          <a:p>
            <a:pPr lvl="1"/>
            <a:r>
              <a:rPr lang="en-US" sz="2000" dirty="0" smtClean="0"/>
              <a:t>Childcare  or Eldercare Issues</a:t>
            </a:r>
          </a:p>
          <a:p>
            <a:pPr lvl="1">
              <a:buFontTx/>
              <a:buNone/>
            </a:pPr>
            <a:endParaRPr lang="en-US" sz="1200" dirty="0" smtClean="0"/>
          </a:p>
          <a:p>
            <a:pPr algn="ctr">
              <a:buFontTx/>
              <a:buNone/>
            </a:pPr>
            <a:r>
              <a:rPr lang="en-US" sz="1800" b="1" dirty="0" smtClean="0"/>
              <a:t>Unlimited, short-term counseling sessions</a:t>
            </a:r>
          </a:p>
          <a:p>
            <a:pPr algn="ctr">
              <a:buFontTx/>
              <a:buNone/>
            </a:pPr>
            <a:r>
              <a:rPr lang="en-US" sz="1800" b="1" dirty="0" smtClean="0"/>
              <a:t>Available to you and your household members</a:t>
            </a:r>
          </a:p>
          <a:p>
            <a:pPr algn="ctr">
              <a:buFontTx/>
              <a:buNone/>
            </a:pPr>
            <a:r>
              <a:rPr lang="en-US" sz="1800" b="1" dirty="0" smtClean="0"/>
              <a:t>24 hours a day, 365 days a year</a:t>
            </a:r>
            <a:endParaRPr lang="en-US" sz="1800" dirty="0" smtClean="0"/>
          </a:p>
          <a:p>
            <a:pPr algn="ctr">
              <a:buFontTx/>
              <a:buNone/>
            </a:pPr>
            <a:r>
              <a:rPr lang="en-US" sz="2400" b="1" dirty="0" smtClean="0"/>
              <a:t>1-800-860-2058  </a:t>
            </a:r>
          </a:p>
          <a:p>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COBRA</a:t>
            </a:r>
            <a:endParaRPr lang="en-US" dirty="0"/>
          </a:p>
        </p:txBody>
      </p:sp>
      <p:sp>
        <p:nvSpPr>
          <p:cNvPr id="3" name="Content Placeholder 2"/>
          <p:cNvSpPr>
            <a:spLocks noGrp="1"/>
          </p:cNvSpPr>
          <p:nvPr>
            <p:ph idx="1"/>
          </p:nvPr>
        </p:nvSpPr>
        <p:spPr>
          <a:xfrm>
            <a:off x="228600" y="1905000"/>
            <a:ext cx="8534400" cy="3581400"/>
          </a:xfrm>
        </p:spPr>
        <p:txBody>
          <a:bodyPr/>
          <a:lstStyle/>
          <a:p>
            <a:r>
              <a:rPr lang="en-US" dirty="0" smtClean="0"/>
              <a:t>Under the Federal COBRA law, employees who terminate State employment are eligible to continue their Group Health coverage and their dental and vision insurance coverage for up to eighteen months (or longer under certain circumstances).</a:t>
            </a:r>
          </a:p>
          <a:p>
            <a:endParaRPr lang="en-US"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REMINDERS:</a:t>
            </a:r>
          </a:p>
          <a:p>
            <a:r>
              <a:rPr lang="en-US" b="1" dirty="0" smtClean="0"/>
              <a:t>60 DAYS TO ENROLL IN BENEFITS</a:t>
            </a:r>
          </a:p>
          <a:p>
            <a:r>
              <a:rPr lang="en-US" b="1" dirty="0" smtClean="0"/>
              <a:t>MARRIAGE LICENSE REQUIRED/FAM</a:t>
            </a:r>
          </a:p>
          <a:p>
            <a:r>
              <a:rPr lang="en-US" b="1" dirty="0" smtClean="0"/>
              <a:t>DEPENDENTS BIRTH CERTIFICATE</a:t>
            </a:r>
          </a:p>
          <a:p>
            <a:r>
              <a:rPr lang="en-US" b="1" dirty="0" smtClean="0"/>
              <a:t>SEXUAL HARASSMENT TRAINING</a:t>
            </a:r>
          </a:p>
          <a:p>
            <a:endParaRPr lang="en-US" b="1"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body" idx="1"/>
          </p:nvPr>
        </p:nvSpPr>
        <p:spPr>
          <a:xfrm>
            <a:off x="228600" y="1447800"/>
            <a:ext cx="8229600" cy="4525963"/>
          </a:xfrm>
        </p:spPr>
        <p:txBody>
          <a:bodyPr/>
          <a:lstStyle/>
          <a:p>
            <a:pPr eaLnBrk="1" hangingPunct="1"/>
            <a:r>
              <a:rPr lang="en-US" sz="2800" dirty="0" smtClean="0"/>
              <a:t>Who is People First</a:t>
            </a:r>
          </a:p>
          <a:p>
            <a:pPr lvl="1" eaLnBrk="1" hangingPunct="1"/>
            <a:r>
              <a:rPr lang="en-US" sz="2400" dirty="0" smtClean="0"/>
              <a:t>Benefits Services Provider for the State of Florida</a:t>
            </a:r>
          </a:p>
          <a:p>
            <a:pPr lvl="1" eaLnBrk="1" hangingPunct="1">
              <a:buFontTx/>
              <a:buNone/>
            </a:pPr>
            <a:endParaRPr lang="en-US" sz="2400" dirty="0" smtClean="0"/>
          </a:p>
          <a:p>
            <a:pPr eaLnBrk="1" hangingPunct="1"/>
            <a:r>
              <a:rPr lang="en-US" sz="2800" dirty="0" smtClean="0"/>
              <a:t>Responsibilities include, but are not limited to:</a:t>
            </a:r>
          </a:p>
          <a:p>
            <a:pPr lvl="1" eaLnBrk="1" hangingPunct="1"/>
            <a:r>
              <a:rPr lang="en-US" sz="2400" dirty="0" smtClean="0"/>
              <a:t>Processing Enrollments of Pre-Tax Insurance</a:t>
            </a:r>
          </a:p>
          <a:p>
            <a:pPr lvl="1" eaLnBrk="1" hangingPunct="1"/>
            <a:r>
              <a:rPr lang="en-US" sz="2400" dirty="0" smtClean="0"/>
              <a:t>Processing Qualifying Status Changes (QSC)</a:t>
            </a:r>
          </a:p>
          <a:p>
            <a:pPr lvl="1" eaLnBrk="1" hangingPunct="1"/>
            <a:r>
              <a:rPr lang="en-US" sz="2400" dirty="0" smtClean="0"/>
              <a:t>Verification of dependent eligibility </a:t>
            </a:r>
          </a:p>
          <a:p>
            <a:pPr lvl="1" eaLnBrk="1" hangingPunct="1"/>
            <a:r>
              <a:rPr lang="en-US" sz="2400" dirty="0" smtClean="0"/>
              <a:t>Administering COBRA benefits</a:t>
            </a:r>
          </a:p>
          <a:p>
            <a:pPr lvl="1" eaLnBrk="1" hangingPunct="1"/>
            <a:r>
              <a:rPr lang="en-US" sz="2400" dirty="0" smtClean="0"/>
              <a:t>Annual Open Enrollment</a:t>
            </a:r>
          </a:p>
        </p:txBody>
      </p:sp>
      <p:sp>
        <p:nvSpPr>
          <p:cNvPr id="19458" name="Rectangle 2"/>
          <p:cNvSpPr>
            <a:spLocks noGrp="1" noChangeArrowheads="1"/>
          </p:cNvSpPr>
          <p:nvPr>
            <p:ph type="title"/>
          </p:nvPr>
        </p:nvSpPr>
        <p:spPr/>
        <p:txBody>
          <a:bodyPr/>
          <a:lstStyle/>
          <a:p>
            <a:r>
              <a:rPr lang="en-US" dirty="0" smtClean="0"/>
              <a:t>Insurance Programs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Use People First?</a:t>
            </a:r>
            <a:endParaRPr lang="en-US" dirty="0"/>
          </a:p>
        </p:txBody>
      </p:sp>
      <p:sp>
        <p:nvSpPr>
          <p:cNvPr id="3" name="Content Placeholder 2"/>
          <p:cNvSpPr>
            <a:spLocks noGrp="1"/>
          </p:cNvSpPr>
          <p:nvPr>
            <p:ph idx="1"/>
          </p:nvPr>
        </p:nvSpPr>
        <p:spPr>
          <a:xfrm>
            <a:off x="304800" y="1524000"/>
            <a:ext cx="8305800" cy="4876800"/>
          </a:xfrm>
        </p:spPr>
        <p:txBody>
          <a:bodyPr/>
          <a:lstStyle/>
          <a:p>
            <a:pPr eaLnBrk="1" hangingPunct="1"/>
            <a:r>
              <a:rPr lang="en-US" dirty="0" smtClean="0"/>
              <a:t>People First Website</a:t>
            </a:r>
          </a:p>
          <a:p>
            <a:pPr lvl="1" eaLnBrk="1" hangingPunct="1"/>
            <a:r>
              <a:rPr lang="en-US" dirty="0" smtClean="0"/>
              <a:t>https://peoplefirst.myflorida.com/</a:t>
            </a:r>
          </a:p>
          <a:p>
            <a:pPr eaLnBrk="1" hangingPunct="1"/>
            <a:r>
              <a:rPr lang="en-US" dirty="0" smtClean="0"/>
              <a:t>People First Service Center </a:t>
            </a:r>
          </a:p>
          <a:p>
            <a:pPr lvl="1" eaLnBrk="1" hangingPunct="1"/>
            <a:r>
              <a:rPr lang="en-US" dirty="0" smtClean="0"/>
              <a:t>1-866-663-4735</a:t>
            </a:r>
          </a:p>
          <a:p>
            <a:pPr eaLnBrk="1" hangingPunct="1"/>
            <a:r>
              <a:rPr lang="en-US" dirty="0" smtClean="0"/>
              <a:t>Paper Enrollment Forms (if applicable)</a:t>
            </a:r>
          </a:p>
          <a:p>
            <a:pPr eaLnBrk="1" hangingPunct="1"/>
            <a:endParaRPr lang="en-US" dirty="0" smtClean="0"/>
          </a:p>
          <a:p>
            <a:pPr eaLnBrk="1" hangingPunct="1"/>
            <a:r>
              <a:rPr lang="en-US" dirty="0" smtClean="0"/>
              <a:t>User ID and password can be obtained by calling People First </a:t>
            </a:r>
          </a:p>
          <a:p>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Plans</a:t>
            </a:r>
            <a:endParaRPr lang="en-US" dirty="0"/>
          </a:p>
        </p:txBody>
      </p:sp>
      <p:sp>
        <p:nvSpPr>
          <p:cNvPr id="3" name="Content Placeholder 2"/>
          <p:cNvSpPr>
            <a:spLocks noGrp="1"/>
          </p:cNvSpPr>
          <p:nvPr>
            <p:ph idx="1"/>
          </p:nvPr>
        </p:nvSpPr>
        <p:spPr/>
        <p:txBody>
          <a:bodyPr/>
          <a:lstStyle/>
          <a:p>
            <a:pPr eaLnBrk="1" hangingPunct="1">
              <a:lnSpc>
                <a:spcPct val="90000"/>
              </a:lnSpc>
            </a:pPr>
            <a:r>
              <a:rPr lang="en-US" dirty="0" smtClean="0"/>
              <a:t>PPO: Blue Cross/Blue Shield</a:t>
            </a:r>
          </a:p>
          <a:p>
            <a:pPr eaLnBrk="1" hangingPunct="1">
              <a:lnSpc>
                <a:spcPct val="90000"/>
              </a:lnSpc>
            </a:pPr>
            <a:r>
              <a:rPr lang="en-US" dirty="0" smtClean="0"/>
              <a:t>HMOs: Companies vary by county</a:t>
            </a:r>
          </a:p>
          <a:p>
            <a:pPr eaLnBrk="1" hangingPunct="1">
              <a:lnSpc>
                <a:spcPct val="90000"/>
              </a:lnSpc>
            </a:pPr>
            <a:endParaRPr lang="en-US" dirty="0" smtClean="0"/>
          </a:p>
          <a:p>
            <a:pPr eaLnBrk="1" hangingPunct="1">
              <a:lnSpc>
                <a:spcPct val="90000"/>
              </a:lnSpc>
            </a:pPr>
            <a:r>
              <a:rPr lang="en-US" dirty="0" smtClean="0"/>
              <a:t>Enrollment in a health plan must take place within the first 60 days of employment.</a:t>
            </a:r>
          </a:p>
          <a:p>
            <a:pPr eaLnBrk="1" hangingPunct="1">
              <a:lnSpc>
                <a:spcPct val="90000"/>
              </a:lnSpc>
            </a:pPr>
            <a:endParaRPr lang="en-US" dirty="0" smtClean="0"/>
          </a:p>
          <a:p>
            <a:pPr eaLnBrk="1" hangingPunct="1">
              <a:lnSpc>
                <a:spcPct val="90000"/>
              </a:lnSpc>
            </a:pPr>
            <a:r>
              <a:rPr lang="en-US" dirty="0" smtClean="0"/>
              <a:t>All forms can be found on the People First website:  https:peoplefirst.myflorida.com</a:t>
            </a:r>
          </a:p>
          <a:p>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Premiums</a:t>
            </a:r>
            <a:endParaRPr lang="en-US" dirty="0"/>
          </a:p>
        </p:txBody>
      </p:sp>
      <p:sp>
        <p:nvSpPr>
          <p:cNvPr id="3" name="Content Placeholder 2"/>
          <p:cNvSpPr>
            <a:spLocks noGrp="1"/>
          </p:cNvSpPr>
          <p:nvPr>
            <p:ph idx="1"/>
          </p:nvPr>
        </p:nvSpPr>
        <p:spPr>
          <a:xfrm>
            <a:off x="228600" y="1524000"/>
            <a:ext cx="8534400" cy="4495800"/>
          </a:xfrm>
        </p:spPr>
        <p:txBody>
          <a:bodyPr/>
          <a:lstStyle/>
          <a:p>
            <a:pPr eaLnBrk="1" hangingPunct="1"/>
            <a:r>
              <a:rPr lang="en-US" sz="2400" dirty="0" smtClean="0"/>
              <a:t>Premiums for full-time Career Service employees:</a:t>
            </a:r>
          </a:p>
          <a:p>
            <a:pPr lvl="1" eaLnBrk="1" hangingPunct="1"/>
            <a:r>
              <a:rPr lang="en-US" sz="2400" dirty="0" smtClean="0"/>
              <a:t>Individual Coverage (employee only) - $25.00 bi-weekly</a:t>
            </a:r>
          </a:p>
          <a:p>
            <a:pPr lvl="1" eaLnBrk="1" hangingPunct="1"/>
            <a:r>
              <a:rPr lang="en-US" sz="2400" dirty="0" smtClean="0"/>
              <a:t>Family Coverage (employee + 1 or more) - $90.00 bi-weekly</a:t>
            </a:r>
          </a:p>
          <a:p>
            <a:pPr lvl="1" eaLnBrk="1" hangingPunct="1"/>
            <a:endParaRPr lang="en-US" sz="2400" dirty="0" smtClean="0"/>
          </a:p>
          <a:p>
            <a:pPr eaLnBrk="1" hangingPunct="1"/>
            <a:r>
              <a:rPr lang="en-US" sz="2400" dirty="0" smtClean="0"/>
              <a:t>Premiums for full-time SES employees:</a:t>
            </a:r>
          </a:p>
          <a:p>
            <a:pPr lvl="1" eaLnBrk="1" hangingPunct="1"/>
            <a:r>
              <a:rPr lang="en-US" sz="2400" dirty="0" smtClean="0"/>
              <a:t>Individual Coverage (employee only) - $4.17 bi-weekly</a:t>
            </a:r>
          </a:p>
          <a:p>
            <a:pPr lvl="1" eaLnBrk="1" hangingPunct="1"/>
            <a:r>
              <a:rPr lang="en-US" sz="2400" dirty="0" smtClean="0"/>
              <a:t>Family Coverage (employee + 1 or more) - $15.00 bi-weekly</a:t>
            </a:r>
          </a:p>
          <a:p>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Premiums</a:t>
            </a:r>
            <a:endParaRPr lang="en-US" dirty="0"/>
          </a:p>
        </p:txBody>
      </p:sp>
      <p:sp>
        <p:nvSpPr>
          <p:cNvPr id="3" name="Content Placeholder 2"/>
          <p:cNvSpPr>
            <a:spLocks noGrp="1"/>
          </p:cNvSpPr>
          <p:nvPr>
            <p:ph idx="1"/>
          </p:nvPr>
        </p:nvSpPr>
        <p:spPr/>
        <p:txBody>
          <a:bodyPr/>
          <a:lstStyle/>
          <a:p>
            <a:pPr eaLnBrk="1" hangingPunct="1"/>
            <a:r>
              <a:rPr lang="en-US" dirty="0" smtClean="0"/>
              <a:t>Spouse Program: $7.50 bi-weekly for each full-time employee</a:t>
            </a:r>
          </a:p>
          <a:p>
            <a:pPr eaLnBrk="1" hangingPunct="1"/>
            <a:endParaRPr lang="en-US" dirty="0" smtClean="0"/>
          </a:p>
          <a:p>
            <a:pPr eaLnBrk="1" hangingPunct="1"/>
            <a:r>
              <a:rPr lang="en-US" dirty="0" smtClean="0"/>
              <a:t>Premiums for part-time employees are proportional to FTE percentage.</a:t>
            </a:r>
          </a:p>
          <a:p>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HMO Insurance Plan </a:t>
            </a:r>
            <a:endParaRPr lang="en-US" dirty="0"/>
          </a:p>
        </p:txBody>
      </p:sp>
      <p:sp>
        <p:nvSpPr>
          <p:cNvPr id="3" name="Content Placeholder 2"/>
          <p:cNvSpPr>
            <a:spLocks noGrp="1"/>
          </p:cNvSpPr>
          <p:nvPr>
            <p:ph idx="1"/>
          </p:nvPr>
        </p:nvSpPr>
        <p:spPr/>
        <p:txBody>
          <a:bodyPr/>
          <a:lstStyle/>
          <a:p>
            <a:pPr eaLnBrk="1" hangingPunct="1">
              <a:lnSpc>
                <a:spcPct val="90000"/>
              </a:lnSpc>
            </a:pPr>
            <a:r>
              <a:rPr lang="en-US" dirty="0" smtClean="0"/>
              <a:t>Emphasizes wellness and preventative care</a:t>
            </a:r>
          </a:p>
          <a:p>
            <a:pPr eaLnBrk="1" hangingPunct="1">
              <a:lnSpc>
                <a:spcPct val="90000"/>
              </a:lnSpc>
            </a:pPr>
            <a:r>
              <a:rPr lang="en-US" dirty="0" smtClean="0"/>
              <a:t>Select a primary care provider from the plan list to coordinate all medical care</a:t>
            </a:r>
          </a:p>
          <a:p>
            <a:pPr eaLnBrk="1" hangingPunct="1">
              <a:lnSpc>
                <a:spcPct val="90000"/>
              </a:lnSpc>
            </a:pPr>
            <a:r>
              <a:rPr lang="en-US" dirty="0" smtClean="0"/>
              <a:t>Obtain a referral if a specialist is needed</a:t>
            </a:r>
          </a:p>
          <a:p>
            <a:pPr eaLnBrk="1" hangingPunct="1">
              <a:lnSpc>
                <a:spcPct val="90000"/>
              </a:lnSpc>
            </a:pPr>
            <a:r>
              <a:rPr lang="en-US" dirty="0" smtClean="0"/>
              <a:t>Only urgent/emergency services are paid outside the service area</a:t>
            </a:r>
          </a:p>
          <a:p>
            <a:pPr eaLnBrk="1" hangingPunct="1">
              <a:lnSpc>
                <a:spcPct val="90000"/>
              </a:lnSpc>
            </a:pPr>
            <a:r>
              <a:rPr lang="en-US" dirty="0" smtClean="0"/>
              <a:t>Notify the HMO within 48 hours of an accident or ANY emergency</a:t>
            </a:r>
          </a:p>
          <a:p>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HMO Summary of Benefits</a:t>
            </a:r>
            <a:endParaRPr lang="en-US" dirty="0"/>
          </a:p>
        </p:txBody>
      </p:sp>
      <p:sp>
        <p:nvSpPr>
          <p:cNvPr id="3" name="Content Placeholder 2"/>
          <p:cNvSpPr>
            <a:spLocks noGrp="1"/>
          </p:cNvSpPr>
          <p:nvPr>
            <p:ph idx="1"/>
          </p:nvPr>
        </p:nvSpPr>
        <p:spPr/>
        <p:txBody>
          <a:bodyPr/>
          <a:lstStyle/>
          <a:p>
            <a:pPr eaLnBrk="1" hangingPunct="1">
              <a:lnSpc>
                <a:spcPct val="80000"/>
              </a:lnSpc>
            </a:pPr>
            <a:r>
              <a:rPr lang="en-US" sz="2800" dirty="0" smtClean="0"/>
              <a:t>No claims to file</a:t>
            </a:r>
          </a:p>
          <a:p>
            <a:pPr eaLnBrk="1" hangingPunct="1">
              <a:lnSpc>
                <a:spcPct val="80000"/>
              </a:lnSpc>
            </a:pPr>
            <a:r>
              <a:rPr lang="en-US" sz="2800" dirty="0" smtClean="0"/>
              <a:t>No pre-existing condition</a:t>
            </a:r>
          </a:p>
          <a:p>
            <a:pPr eaLnBrk="1" hangingPunct="1">
              <a:lnSpc>
                <a:spcPct val="80000"/>
              </a:lnSpc>
            </a:pPr>
            <a:r>
              <a:rPr lang="en-US" sz="2800" dirty="0" smtClean="0"/>
              <a:t>No deductibles, No coinsurance</a:t>
            </a:r>
          </a:p>
          <a:p>
            <a:pPr eaLnBrk="1" hangingPunct="1">
              <a:lnSpc>
                <a:spcPct val="80000"/>
              </a:lnSpc>
            </a:pPr>
            <a:r>
              <a:rPr lang="en-US" sz="2800" dirty="0" smtClean="0"/>
              <a:t>Selected co-pays</a:t>
            </a:r>
          </a:p>
          <a:p>
            <a:pPr lvl="1" eaLnBrk="1" hangingPunct="1">
              <a:lnSpc>
                <a:spcPct val="80000"/>
              </a:lnSpc>
            </a:pPr>
            <a:r>
              <a:rPr lang="en-US" sz="2400" dirty="0" smtClean="0"/>
              <a:t>Office visits - </a:t>
            </a:r>
            <a:r>
              <a:rPr lang="en-US" sz="2400" dirty="0" smtClean="0"/>
              <a:t>$20 primary </a:t>
            </a:r>
            <a:r>
              <a:rPr lang="en-US" sz="2400" dirty="0" smtClean="0"/>
              <a:t>care, </a:t>
            </a:r>
            <a:r>
              <a:rPr lang="en-US" sz="2400" dirty="0" smtClean="0"/>
              <a:t>$40 </a:t>
            </a:r>
            <a:r>
              <a:rPr lang="en-US" sz="2400" dirty="0" smtClean="0"/>
              <a:t>specialty</a:t>
            </a:r>
          </a:p>
          <a:p>
            <a:pPr lvl="1" eaLnBrk="1" hangingPunct="1">
              <a:lnSpc>
                <a:spcPct val="80000"/>
              </a:lnSpc>
            </a:pPr>
            <a:r>
              <a:rPr lang="en-US" sz="2400" dirty="0" smtClean="0"/>
              <a:t>Emergency services -$100</a:t>
            </a:r>
          </a:p>
          <a:p>
            <a:pPr lvl="1" eaLnBrk="1" hangingPunct="1">
              <a:lnSpc>
                <a:spcPct val="80000"/>
              </a:lnSpc>
            </a:pPr>
            <a:r>
              <a:rPr lang="en-US" sz="2400" dirty="0" smtClean="0"/>
              <a:t>Hospital admission - $250</a:t>
            </a:r>
          </a:p>
          <a:p>
            <a:pPr eaLnBrk="1" hangingPunct="1">
              <a:lnSpc>
                <a:spcPct val="80000"/>
              </a:lnSpc>
            </a:pPr>
            <a:r>
              <a:rPr lang="en-US" sz="2800" dirty="0" smtClean="0"/>
              <a:t>Prescription drugs (30 day supply)</a:t>
            </a:r>
          </a:p>
          <a:p>
            <a:pPr lvl="1" eaLnBrk="1" hangingPunct="1">
              <a:lnSpc>
                <a:spcPct val="80000"/>
              </a:lnSpc>
            </a:pPr>
            <a:r>
              <a:rPr lang="en-US" sz="2400" dirty="0" smtClean="0"/>
              <a:t>$7 for generic drugs/$14 for mail order</a:t>
            </a:r>
          </a:p>
          <a:p>
            <a:pPr lvl="1" eaLnBrk="1" hangingPunct="1">
              <a:lnSpc>
                <a:spcPct val="80000"/>
              </a:lnSpc>
            </a:pPr>
            <a:r>
              <a:rPr lang="en-US" sz="2400" dirty="0" smtClean="0"/>
              <a:t>$30 for preferred drugs/$60 for mail order</a:t>
            </a:r>
          </a:p>
          <a:p>
            <a:pPr lvl="1" eaLnBrk="1" hangingPunct="1">
              <a:lnSpc>
                <a:spcPct val="80000"/>
              </a:lnSpc>
            </a:pPr>
            <a:r>
              <a:rPr lang="en-US" sz="2400" dirty="0" smtClean="0"/>
              <a:t>$50 for non-preferred drugs</a:t>
            </a:r>
            <a:r>
              <a:rPr lang="en-US" sz="2400" dirty="0" smtClean="0"/>
              <a:t>/$100for </a:t>
            </a:r>
            <a:r>
              <a:rPr lang="en-US" sz="2400" dirty="0" smtClean="0"/>
              <a:t>mail order</a:t>
            </a:r>
          </a:p>
          <a:p>
            <a:endParaRPr lang="en-US" dirty="0"/>
          </a:p>
        </p:txBody>
      </p:sp>
    </p:spTree>
  </p:cSld>
  <p:clrMapOvr>
    <a:masterClrMapping/>
  </p:clrMapOvr>
  <p:transition/>
</p:sld>
</file>

<file path=ppt/theme/theme1.xml><?xml version="1.0" encoding="utf-8"?>
<a:theme xmlns:a="http://schemas.openxmlformats.org/drawingml/2006/main" name="2011 PP ">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7F58FE98F9D14F8EC79F0EB17AD612" ma:contentTypeVersion="3" ma:contentTypeDescription="Create a new document." ma:contentTypeScope="" ma:versionID="41f666d0c8931bffb97bab865c6a04d3">
  <xsd:schema xmlns:xsd="http://www.w3.org/2001/XMLSchema" xmlns:p="http://schemas.microsoft.com/office/2006/metadata/properties" xmlns:ns2="4def794f-8947-4952-a727-f59eb98a8779" xmlns:ns3="d23f7d6a-2cac-4d7a-b028-4b5c10bb97ef" targetNamespace="http://schemas.microsoft.com/office/2006/metadata/properties" ma:root="true" ma:fieldsID="bbee31ab921007384ec50823fce31802" ns2:_="" ns3:_="">
    <xsd:import namespace="4def794f-8947-4952-a727-f59eb98a8779"/>
    <xsd:import namespace="d23f7d6a-2cac-4d7a-b028-4b5c10bb97ef"/>
    <xsd:element name="properties">
      <xsd:complexType>
        <xsd:sequence>
          <xsd:element name="documentManagement">
            <xsd:complexType>
              <xsd:all>
                <xsd:element ref="ns2:Area_x0020_of_x0020_Responsibility"/>
                <xsd:element ref="ns3:Category_x0020_1" minOccurs="0"/>
                <xsd:element ref="ns3:Category_x0020_2" minOccurs="0"/>
              </xsd:all>
            </xsd:complexType>
          </xsd:element>
        </xsd:sequence>
      </xsd:complexType>
    </xsd:element>
  </xsd:schema>
  <xsd:schema xmlns:xsd="http://www.w3.org/2001/XMLSchema" xmlns:dms="http://schemas.microsoft.com/office/2006/documentManagement/types" targetNamespace="4def794f-8947-4952-a727-f59eb98a8779" elementFormDefault="qualified">
    <xsd:import namespace="http://schemas.microsoft.com/office/2006/documentManagement/types"/>
    <xsd:element name="Area_x0020_of_x0020_Responsibility" ma:index="8" ma:displayName="Area of Responsibility" ma:default="Administration" ma:description="This column will contain information about the area to which this document belongs.  e.g. Admin, HR etc..." ma:format="Dropdown" ma:internalName="Area_x0020_of_x0020_Responsibility">
      <xsd:simpleType>
        <xsd:union memberTypes="dms:Text">
          <xsd:simpleType>
            <xsd:restriction base="dms:Choice">
              <xsd:enumeration value="Administration"/>
              <xsd:enumeration value="Human Resources Management"/>
              <xsd:enumeration value="Office of Supplier Diversity"/>
              <xsd:enumeration value="People First"/>
              <xsd:enumeration value="Real Estate"/>
              <xsd:enumeration value="Retirement"/>
              <xsd:enumeration value="Secretary's Office"/>
              <xsd:enumeration value="Specialized Services"/>
              <xsd:enumeration value="State Group Insurance"/>
              <xsd:enumeration value="State Purchasing"/>
              <xsd:enumeration value="Telecom and Radio"/>
            </xsd:restriction>
          </xsd:simpleType>
        </xsd:union>
      </xsd:simpleType>
    </xsd:element>
  </xsd:schema>
  <xsd:schema xmlns:xsd="http://www.w3.org/2001/XMLSchema" xmlns:dms="http://schemas.microsoft.com/office/2006/documentManagement/types" targetNamespace="d23f7d6a-2cac-4d7a-b028-4b5c10bb97ef" elementFormDefault="qualified">
    <xsd:import namespace="http://schemas.microsoft.com/office/2006/documentManagement/types"/>
    <xsd:element name="Category_x0020_1" ma:index="9" nillable="true" ma:displayName="Category 1" ma:internalName="Category_x0020_1">
      <xsd:simpleType>
        <xsd:restriction base="dms:Text">
          <xsd:maxLength value="255"/>
        </xsd:restriction>
      </xsd:simpleType>
    </xsd:element>
    <xsd:element name="Category_x0020_2" ma:index="10" nillable="true" ma:displayName="Category 2" ma:internalName="Category_x0020_2">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Category_x0020_2 xmlns="d23f7d6a-2cac-4d7a-b028-4b5c10bb97ef" xsi:nil="true"/>
    <Area_x0020_of_x0020_Responsibility xmlns="4def794f-8947-4952-a727-f59eb98a8779">Communications</Area_x0020_of_x0020_Responsibility>
    <Category_x0020_1 xmlns="d23f7d6a-2cac-4d7a-b028-4b5c10bb97ef" xsi:nil="true"/>
  </documentManagement>
</p:properties>
</file>

<file path=customXml/itemProps1.xml><?xml version="1.0" encoding="utf-8"?>
<ds:datastoreItem xmlns:ds="http://schemas.openxmlformats.org/officeDocument/2006/customXml" ds:itemID="{DD28A24D-9D07-474B-BFD0-15BFB3D3C5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ef794f-8947-4952-a727-f59eb98a8779"/>
    <ds:schemaRef ds:uri="d23f7d6a-2cac-4d7a-b028-4b5c10bb97e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4364E07-16BE-42F8-96E0-5F3F49B0B431}">
  <ds:schemaRefs>
    <ds:schemaRef ds:uri="http://schemas.microsoft.com/sharepoint/v3/contenttype/forms"/>
  </ds:schemaRefs>
</ds:datastoreItem>
</file>

<file path=customXml/itemProps3.xml><?xml version="1.0" encoding="utf-8"?>
<ds:datastoreItem xmlns:ds="http://schemas.openxmlformats.org/officeDocument/2006/customXml" ds:itemID="{F2E81246-3C90-4472-BC11-A353F2791768}">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4def794f-8947-4952-a727-f59eb98a8779"/>
    <ds:schemaRef ds:uri="d23f7d6a-2cac-4d7a-b028-4b5c10bb97ef"/>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2011 PP </Template>
  <TotalTime>768</TotalTime>
  <Words>1259</Words>
  <Application>Microsoft Office PowerPoint</Application>
  <PresentationFormat>On-screen Show (4:3)</PresentationFormat>
  <Paragraphs>212</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2011 PP </vt:lpstr>
      <vt:lpstr>BENEFITS OVERVIEW</vt:lpstr>
      <vt:lpstr>Pre-Tax Program</vt:lpstr>
      <vt:lpstr>Insurance Programs</vt:lpstr>
      <vt:lpstr>How Do I Use People First?</vt:lpstr>
      <vt:lpstr>Health Insurance Plans</vt:lpstr>
      <vt:lpstr>Health Insurance Premiums</vt:lpstr>
      <vt:lpstr>Health Insurance Premiums</vt:lpstr>
      <vt:lpstr>HMO Insurance Plan </vt:lpstr>
      <vt:lpstr>HMO Summary of Benefits</vt:lpstr>
      <vt:lpstr>Blue Cross / Blue Shield </vt:lpstr>
      <vt:lpstr>Blue Cross/Blue Shield Summary of Benefits</vt:lpstr>
      <vt:lpstr>Blue Cross/Blue Shield Summary of Benefits</vt:lpstr>
      <vt:lpstr>BC/BS Pre-existing Condition Exclusion </vt:lpstr>
      <vt:lpstr>Health Investor HMO and PPO</vt:lpstr>
      <vt:lpstr>Health Investor HMO or PPO</vt:lpstr>
      <vt:lpstr>State Term Life Insurance</vt:lpstr>
      <vt:lpstr>State Term Life Insurance</vt:lpstr>
      <vt:lpstr>Flexible Spending Accounts</vt:lpstr>
      <vt:lpstr>Dental Insurance Providers</vt:lpstr>
      <vt:lpstr>Dental Insurance Plans</vt:lpstr>
      <vt:lpstr>Dental Insurance Plans</vt:lpstr>
      <vt:lpstr>Vision Insurance </vt:lpstr>
      <vt:lpstr>Pre-tax Benefits (Continued)</vt:lpstr>
      <vt:lpstr>Qualifying Status Change</vt:lpstr>
      <vt:lpstr>Open Enrollment</vt:lpstr>
      <vt:lpstr>Employee Assistance Program </vt:lpstr>
      <vt:lpstr>COBRA</vt:lpstr>
      <vt:lpstr>Slide 28</vt:lpstr>
    </vt:vector>
  </TitlesOfParts>
  <Company>Department of Management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DMS Powerpoint Template</dc:title>
  <dc:creator>EngelL</dc:creator>
  <cp:lastModifiedBy>williaj</cp:lastModifiedBy>
  <cp:revision>61</cp:revision>
  <cp:lastPrinted>2011-02-11T18:19:38Z</cp:lastPrinted>
  <dcterms:created xsi:type="dcterms:W3CDTF">2011-02-18T21:45:49Z</dcterms:created>
  <dcterms:modified xsi:type="dcterms:W3CDTF">2012-04-19T19:14:50Z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0x010100647F58FE98F9D14F8EC79F0EB17AD612</vt:lpwstr>
  </property>
</Properties>
</file>